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8"/>
  </p:notesMasterIdLst>
  <p:sldIdLst>
    <p:sldId id="256" r:id="rId2"/>
    <p:sldId id="290" r:id="rId3"/>
    <p:sldId id="295" r:id="rId4"/>
    <p:sldId id="318" r:id="rId5"/>
    <p:sldId id="287" r:id="rId6"/>
    <p:sldId id="319" r:id="rId7"/>
    <p:sldId id="320" r:id="rId8"/>
    <p:sldId id="288" r:id="rId9"/>
    <p:sldId id="289" r:id="rId10"/>
    <p:sldId id="296" r:id="rId11"/>
    <p:sldId id="291" r:id="rId12"/>
    <p:sldId id="293" r:id="rId13"/>
    <p:sldId id="292" r:id="rId14"/>
    <p:sldId id="299" r:id="rId15"/>
    <p:sldId id="300" r:id="rId16"/>
    <p:sldId id="301" r:id="rId17"/>
    <p:sldId id="302" r:id="rId18"/>
    <p:sldId id="303" r:id="rId19"/>
    <p:sldId id="312" r:id="rId20"/>
    <p:sldId id="315" r:id="rId21"/>
    <p:sldId id="321" r:id="rId22"/>
    <p:sldId id="316" r:id="rId23"/>
    <p:sldId id="322" r:id="rId24"/>
    <p:sldId id="323" r:id="rId25"/>
    <p:sldId id="317" r:id="rId26"/>
    <p:sldId id="324" r:id="rId27"/>
    <p:sldId id="336" r:id="rId28"/>
    <p:sldId id="325" r:id="rId29"/>
    <p:sldId id="326" r:id="rId30"/>
    <p:sldId id="327" r:id="rId31"/>
    <p:sldId id="328" r:id="rId32"/>
    <p:sldId id="329" r:id="rId33"/>
    <p:sldId id="330" r:id="rId34"/>
    <p:sldId id="331" r:id="rId35"/>
    <p:sldId id="332" r:id="rId36"/>
    <p:sldId id="333" r:id="rId37"/>
    <p:sldId id="334" r:id="rId38"/>
    <p:sldId id="335" r:id="rId39"/>
    <p:sldId id="297" r:id="rId40"/>
    <p:sldId id="257" r:id="rId41"/>
    <p:sldId id="269" r:id="rId42"/>
    <p:sldId id="272" r:id="rId43"/>
    <p:sldId id="274" r:id="rId44"/>
    <p:sldId id="275" r:id="rId45"/>
    <p:sldId id="276" r:id="rId46"/>
    <p:sldId id="277" r:id="rId47"/>
    <p:sldId id="278" r:id="rId48"/>
    <p:sldId id="279" r:id="rId49"/>
    <p:sldId id="280" r:id="rId50"/>
    <p:sldId id="281" r:id="rId51"/>
    <p:sldId id="282" r:id="rId52"/>
    <p:sldId id="265" r:id="rId53"/>
    <p:sldId id="298" r:id="rId54"/>
    <p:sldId id="304" r:id="rId55"/>
    <p:sldId id="305" r:id="rId56"/>
    <p:sldId id="307" r:id="rId57"/>
    <p:sldId id="308" r:id="rId58"/>
    <p:sldId id="309" r:id="rId59"/>
    <p:sldId id="310" r:id="rId60"/>
    <p:sldId id="311" r:id="rId61"/>
    <p:sldId id="313" r:id="rId62"/>
    <p:sldId id="314" r:id="rId63"/>
    <p:sldId id="285" r:id="rId64"/>
    <p:sldId id="267" r:id="rId65"/>
    <p:sldId id="270" r:id="rId66"/>
    <p:sldId id="284"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8C6A123-C076-C14E-B056-766B407AE459}">
          <p14:sldIdLst>
            <p14:sldId id="256"/>
            <p14:sldId id="290"/>
            <p14:sldId id="295"/>
            <p14:sldId id="318"/>
            <p14:sldId id="287"/>
            <p14:sldId id="319"/>
            <p14:sldId id="320"/>
            <p14:sldId id="288"/>
            <p14:sldId id="289"/>
            <p14:sldId id="296"/>
            <p14:sldId id="291"/>
            <p14:sldId id="293"/>
            <p14:sldId id="292"/>
            <p14:sldId id="299"/>
            <p14:sldId id="300"/>
            <p14:sldId id="301"/>
            <p14:sldId id="302"/>
            <p14:sldId id="303"/>
            <p14:sldId id="312"/>
            <p14:sldId id="315"/>
            <p14:sldId id="321"/>
            <p14:sldId id="316"/>
            <p14:sldId id="322"/>
            <p14:sldId id="323"/>
            <p14:sldId id="317"/>
            <p14:sldId id="324"/>
            <p14:sldId id="336"/>
            <p14:sldId id="325"/>
            <p14:sldId id="326"/>
            <p14:sldId id="327"/>
            <p14:sldId id="328"/>
            <p14:sldId id="329"/>
            <p14:sldId id="330"/>
            <p14:sldId id="331"/>
            <p14:sldId id="332"/>
            <p14:sldId id="333"/>
            <p14:sldId id="334"/>
            <p14:sldId id="335"/>
            <p14:sldId id="297"/>
            <p14:sldId id="257"/>
            <p14:sldId id="269"/>
            <p14:sldId id="272"/>
            <p14:sldId id="274"/>
            <p14:sldId id="275"/>
            <p14:sldId id="276"/>
            <p14:sldId id="277"/>
            <p14:sldId id="278"/>
            <p14:sldId id="279"/>
            <p14:sldId id="280"/>
            <p14:sldId id="281"/>
            <p14:sldId id="282"/>
            <p14:sldId id="265"/>
            <p14:sldId id="298"/>
            <p14:sldId id="304"/>
            <p14:sldId id="305"/>
            <p14:sldId id="307"/>
            <p14:sldId id="308"/>
            <p14:sldId id="309"/>
            <p14:sldId id="310"/>
            <p14:sldId id="311"/>
            <p14:sldId id="313"/>
            <p14:sldId id="314"/>
            <p14:sldId id="285"/>
            <p14:sldId id="267"/>
            <p14:sldId id="270"/>
            <p14:sldId id="284"/>
          </p14:sldIdLst>
        </p14:section>
        <p14:section name="Old slides" id="{07AB9739-214D-2A46-8077-4861CFAEE3B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6874"/>
    <a:srgbClr val="81A936"/>
    <a:srgbClr val="15C18D"/>
    <a:srgbClr val="428BE1"/>
    <a:srgbClr val="FF0400"/>
    <a:srgbClr val="0188F8"/>
    <a:srgbClr val="8C71CE"/>
    <a:srgbClr val="1F3864"/>
    <a:srgbClr val="FF6F43"/>
    <a:srgbClr val="FFDA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24"/>
    <p:restoredTop sz="95872"/>
  </p:normalViewPr>
  <p:slideViewPr>
    <p:cSldViewPr snapToGrid="0" snapToObjects="1">
      <p:cViewPr>
        <p:scale>
          <a:sx n="93" d="100"/>
          <a:sy n="93" d="100"/>
        </p:scale>
        <p:origin x="1136" y="560"/>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notesMaster" Target="notesMasters/notesMaster1.xml"/><Relationship Id="rId69" Type="http://schemas.openxmlformats.org/officeDocument/2006/relationships/presProps" Target="pres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viewProps" Target="viewProps.xml"/><Relationship Id="rId71" Type="http://schemas.openxmlformats.org/officeDocument/2006/relationships/theme" Target="theme/theme1.xml"/><Relationship Id="rId7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8239D1-3F7B-5149-B03E-340E9E53DF43}" type="datetimeFigureOut">
              <a:rPr lang="en-US" smtClean="0"/>
              <a:t>3/8/17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3ADA09-9646-234C-8065-A05665753E3F}" type="slidenum">
              <a:rPr lang="en-US" smtClean="0"/>
              <a:t>‹#›</a:t>
            </a:fld>
            <a:endParaRPr lang="en-US" dirty="0"/>
          </a:p>
        </p:txBody>
      </p:sp>
    </p:spTree>
    <p:extLst>
      <p:ext uri="{BB962C8B-B14F-4D97-AF65-F5344CB8AC3E}">
        <p14:creationId xmlns:p14="http://schemas.microsoft.com/office/powerpoint/2010/main" val="861017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3ADA09-9646-234C-8065-A05665753E3F}" type="slidenum">
              <a:rPr lang="en-US" smtClean="0"/>
              <a:t>1</a:t>
            </a:fld>
            <a:endParaRPr lang="en-US" dirty="0"/>
          </a:p>
        </p:txBody>
      </p:sp>
    </p:spTree>
    <p:extLst>
      <p:ext uri="{BB962C8B-B14F-4D97-AF65-F5344CB8AC3E}">
        <p14:creationId xmlns:p14="http://schemas.microsoft.com/office/powerpoint/2010/main" val="1372376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3ADA09-9646-234C-8065-A05665753E3F}" type="slidenum">
              <a:rPr lang="en-US" smtClean="0"/>
              <a:t>8</a:t>
            </a:fld>
            <a:endParaRPr lang="en-US" dirty="0"/>
          </a:p>
        </p:txBody>
      </p:sp>
    </p:spTree>
    <p:extLst>
      <p:ext uri="{BB962C8B-B14F-4D97-AF65-F5344CB8AC3E}">
        <p14:creationId xmlns:p14="http://schemas.microsoft.com/office/powerpoint/2010/main" val="1060415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73ADA09-9646-234C-8065-A05665753E3F}" type="slidenum">
              <a:rPr lang="en-US" smtClean="0"/>
              <a:t>20</a:t>
            </a:fld>
            <a:endParaRPr lang="en-US" dirty="0"/>
          </a:p>
        </p:txBody>
      </p:sp>
    </p:spTree>
    <p:extLst>
      <p:ext uri="{BB962C8B-B14F-4D97-AF65-F5344CB8AC3E}">
        <p14:creationId xmlns:p14="http://schemas.microsoft.com/office/powerpoint/2010/main" val="501204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3ADA09-9646-234C-8065-A05665753E3F}" type="slidenum">
              <a:rPr lang="en-US" smtClean="0"/>
              <a:t>42</a:t>
            </a:fld>
            <a:endParaRPr lang="en-US" dirty="0"/>
          </a:p>
        </p:txBody>
      </p:sp>
    </p:spTree>
    <p:extLst>
      <p:ext uri="{BB962C8B-B14F-4D97-AF65-F5344CB8AC3E}">
        <p14:creationId xmlns:p14="http://schemas.microsoft.com/office/powerpoint/2010/main" val="1756264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3ADA09-9646-234C-8065-A05665753E3F}" type="slidenum">
              <a:rPr lang="en-US" smtClean="0"/>
              <a:t>44</a:t>
            </a:fld>
            <a:endParaRPr lang="en-US" dirty="0"/>
          </a:p>
        </p:txBody>
      </p:sp>
    </p:spTree>
    <p:extLst>
      <p:ext uri="{BB962C8B-B14F-4D97-AF65-F5344CB8AC3E}">
        <p14:creationId xmlns:p14="http://schemas.microsoft.com/office/powerpoint/2010/main" val="176470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3ADA09-9646-234C-8065-A05665753E3F}" type="slidenum">
              <a:rPr lang="en-US" smtClean="0"/>
              <a:t>46</a:t>
            </a:fld>
            <a:endParaRPr lang="en-US" dirty="0"/>
          </a:p>
        </p:txBody>
      </p:sp>
    </p:spTree>
    <p:extLst>
      <p:ext uri="{BB962C8B-B14F-4D97-AF65-F5344CB8AC3E}">
        <p14:creationId xmlns:p14="http://schemas.microsoft.com/office/powerpoint/2010/main" val="709414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3ADA09-9646-234C-8065-A05665753E3F}" type="slidenum">
              <a:rPr lang="en-US" smtClean="0"/>
              <a:t>48</a:t>
            </a:fld>
            <a:endParaRPr lang="en-US" dirty="0"/>
          </a:p>
        </p:txBody>
      </p:sp>
    </p:spTree>
    <p:extLst>
      <p:ext uri="{BB962C8B-B14F-4D97-AF65-F5344CB8AC3E}">
        <p14:creationId xmlns:p14="http://schemas.microsoft.com/office/powerpoint/2010/main" val="389676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3ADA09-9646-234C-8065-A05665753E3F}" type="slidenum">
              <a:rPr lang="en-US" smtClean="0"/>
              <a:t>50</a:t>
            </a:fld>
            <a:endParaRPr lang="en-US" dirty="0"/>
          </a:p>
        </p:txBody>
      </p:sp>
    </p:spTree>
    <p:extLst>
      <p:ext uri="{BB962C8B-B14F-4D97-AF65-F5344CB8AC3E}">
        <p14:creationId xmlns:p14="http://schemas.microsoft.com/office/powerpoint/2010/main" val="1650598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ctrTitle"/>
          </p:nvPr>
        </p:nvSpPr>
        <p:spPr>
          <a:xfrm>
            <a:off x="393700" y="685800"/>
            <a:ext cx="10274300" cy="1947863"/>
          </a:xfrm>
          <a:prstGeom prst="rect">
            <a:avLst/>
          </a:prstGeom>
        </p:spPr>
        <p:txBody>
          <a:bodyPr>
            <a:normAutofit/>
          </a:bodyPr>
          <a:lstStyle/>
          <a:p>
            <a:pPr algn="l"/>
            <a:r>
              <a:rPr lang="en-US" sz="6600" dirty="0" smtClean="0">
                <a:solidFill>
                  <a:schemeClr val="tx1"/>
                </a:solidFill>
              </a:rPr>
              <a:t>Washington RUC </a:t>
            </a:r>
            <a:endParaRPr lang="en-US" sz="6600" dirty="0">
              <a:solidFill>
                <a:schemeClr val="tx1"/>
              </a:solidFill>
            </a:endParaRPr>
          </a:p>
        </p:txBody>
      </p:sp>
      <p:sp>
        <p:nvSpPr>
          <p:cNvPr id="10" name="Subtitle 2"/>
          <p:cNvSpPr>
            <a:spLocks noGrp="1"/>
          </p:cNvSpPr>
          <p:nvPr>
            <p:ph type="subTitle" idx="1" hasCustomPrompt="1"/>
          </p:nvPr>
        </p:nvSpPr>
        <p:spPr>
          <a:xfrm>
            <a:off x="393700" y="2829698"/>
            <a:ext cx="10274300" cy="3025002"/>
          </a:xfrm>
          <a:prstGeom prst="rect">
            <a:avLst/>
          </a:prstGeom>
        </p:spPr>
        <p:txBody>
          <a:bodyPr>
            <a:noAutofit/>
          </a:bodyPr>
          <a:lstStyle>
            <a:lvl1pPr>
              <a:defRPr baseline="0"/>
            </a:lvl1pPr>
          </a:lstStyle>
          <a:p>
            <a:pPr algn="l"/>
            <a:r>
              <a:rPr lang="en-US" sz="2800" dirty="0" smtClean="0">
                <a:solidFill>
                  <a:srgbClr val="646464"/>
                </a:solidFill>
                <a:latin typeface="Nokia Pure Text" charset="0"/>
                <a:ea typeface="Nokia Pure Text" charset="0"/>
                <a:cs typeface="Nokia Pure Text" charset="0"/>
              </a:rPr>
              <a:t>Name 1</a:t>
            </a:r>
          </a:p>
          <a:p>
            <a:pPr algn="l"/>
            <a:r>
              <a:rPr lang="en-US" sz="2800" dirty="0" smtClean="0">
                <a:solidFill>
                  <a:srgbClr val="646464"/>
                </a:solidFill>
                <a:latin typeface="Nokia Pure Text" charset="0"/>
                <a:ea typeface="Nokia Pure Text" charset="0"/>
                <a:cs typeface="Nokia Pure Text" charset="0"/>
              </a:rPr>
              <a:t>Name 2</a:t>
            </a:r>
            <a:endParaRPr lang="en-US" sz="2800" dirty="0">
              <a:solidFill>
                <a:srgbClr val="646464"/>
              </a:solidFill>
              <a:latin typeface="Nokia Pure Text" charset="0"/>
              <a:ea typeface="Nokia Pure Text" charset="0"/>
              <a:cs typeface="Nokia Pure Text" charset="0"/>
            </a:endParaRPr>
          </a:p>
        </p:txBody>
      </p:sp>
    </p:spTree>
    <p:extLst>
      <p:ext uri="{BB962C8B-B14F-4D97-AF65-F5344CB8AC3E}">
        <p14:creationId xmlns:p14="http://schemas.microsoft.com/office/powerpoint/2010/main" val="611358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09C58B-D125-E444-9E53-1303DFC3BE78}" type="datetime3">
              <a:rPr lang="en-US" smtClean="0"/>
              <a:t>8 March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t>‹#›</a:t>
            </a:fld>
            <a:endParaRPr lang="en-US" dirty="0"/>
          </a:p>
        </p:txBody>
      </p:sp>
    </p:spTree>
    <p:extLst>
      <p:ext uri="{BB962C8B-B14F-4D97-AF65-F5344CB8AC3E}">
        <p14:creationId xmlns:p14="http://schemas.microsoft.com/office/powerpoint/2010/main" val="448148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D38EFB-DC52-9F4D-B922-7FF56828937B}" type="datetime3">
              <a:rPr lang="en-US" smtClean="0"/>
              <a:t>8 March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t>‹#›</a:t>
            </a:fld>
            <a:endParaRPr lang="en-US" dirty="0"/>
          </a:p>
        </p:txBody>
      </p:sp>
    </p:spTree>
    <p:extLst>
      <p:ext uri="{BB962C8B-B14F-4D97-AF65-F5344CB8AC3E}">
        <p14:creationId xmlns:p14="http://schemas.microsoft.com/office/powerpoint/2010/main" val="805227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10515600" cy="867327"/>
          </a:xfrm>
          <a:prstGeom prst="rect">
            <a:avLst/>
          </a:prstGeom>
        </p:spPr>
        <p:txBody>
          <a:bodyPr anchor="t"/>
          <a:lstStyle>
            <a:lvl1pPr>
              <a:defRPr b="0" i="0" baseline="0">
                <a:solidFill>
                  <a:srgbClr val="016874"/>
                </a:solidFill>
                <a:latin typeface="Roboto" charset="0"/>
                <a:ea typeface="Roboto" charset="0"/>
                <a:cs typeface="Roboto" charset="0"/>
              </a:defRPr>
            </a:lvl1pPr>
          </a:lstStyle>
          <a:p>
            <a:r>
              <a:rPr lang="en-US" dirty="0" smtClean="0"/>
              <a:t>Click to edit Master title style this is a </a:t>
            </a:r>
            <a:endParaRPr lang="en-US" dirty="0"/>
          </a:p>
        </p:txBody>
      </p:sp>
      <p:sp>
        <p:nvSpPr>
          <p:cNvPr id="3" name="Content Placeholder 2"/>
          <p:cNvSpPr>
            <a:spLocks noGrp="1"/>
          </p:cNvSpPr>
          <p:nvPr>
            <p:ph idx="1"/>
          </p:nvPr>
        </p:nvSpPr>
        <p:spPr>
          <a:xfrm>
            <a:off x="838200" y="1351722"/>
            <a:ext cx="10515600" cy="4825241"/>
          </a:xfrm>
          <a:prstGeom prst="rect">
            <a:avLst/>
          </a:prstGeom>
        </p:spPr>
        <p:txBody>
          <a:bodyPr/>
          <a:lstStyle>
            <a:lvl1pPr>
              <a:buClr>
                <a:srgbClr val="81A936"/>
              </a:buClr>
              <a:defRPr sz="2600" b="0" i="0">
                <a:solidFill>
                  <a:srgbClr val="06233E"/>
                </a:solidFill>
                <a:latin typeface="Roboto Light" charset="0"/>
                <a:ea typeface="Roboto Light" charset="0"/>
                <a:cs typeface="Roboto Light" charset="0"/>
              </a:defRPr>
            </a:lvl1pPr>
            <a:lvl2pPr>
              <a:buClr>
                <a:srgbClr val="81A936"/>
              </a:buClr>
              <a:defRPr sz="2600" b="0" i="0">
                <a:solidFill>
                  <a:srgbClr val="06233E"/>
                </a:solidFill>
                <a:latin typeface="Roboto Light" charset="0"/>
                <a:ea typeface="Roboto Light" charset="0"/>
                <a:cs typeface="Roboto Light" charset="0"/>
              </a:defRPr>
            </a:lvl2pPr>
            <a:lvl3pPr>
              <a:buClr>
                <a:srgbClr val="81A936"/>
              </a:buClr>
              <a:defRPr sz="2600" b="0" i="0">
                <a:solidFill>
                  <a:srgbClr val="06233E"/>
                </a:solidFill>
                <a:latin typeface="Roboto Light" charset="0"/>
                <a:ea typeface="Roboto Light" charset="0"/>
                <a:cs typeface="Roboto Light" charset="0"/>
              </a:defRPr>
            </a:lvl3pPr>
            <a:lvl4pPr>
              <a:buClr>
                <a:srgbClr val="81A936"/>
              </a:buClr>
              <a:defRPr sz="2600" b="0" i="0">
                <a:solidFill>
                  <a:srgbClr val="06233E"/>
                </a:solidFill>
                <a:latin typeface="Roboto Light" charset="0"/>
                <a:ea typeface="Roboto Light" charset="0"/>
                <a:cs typeface="Roboto Light" charset="0"/>
              </a:defRPr>
            </a:lvl4pPr>
            <a:lvl5pPr>
              <a:buClr>
                <a:srgbClr val="81A936"/>
              </a:buClr>
              <a:defRPr sz="2600" b="0" i="0">
                <a:solidFill>
                  <a:srgbClr val="06233E"/>
                </a:solidFill>
                <a:latin typeface="Roboto Light" charset="0"/>
                <a:ea typeface="Roboto Light" charset="0"/>
                <a:cs typeface="Roboto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838200" y="6462366"/>
            <a:ext cx="2743200" cy="365125"/>
          </a:xfrm>
        </p:spPr>
        <p:txBody>
          <a:bodyPr/>
          <a:lstStyle>
            <a:lvl1pPr>
              <a:defRPr b="0" i="0">
                <a:latin typeface="Roboto Light" charset="0"/>
                <a:ea typeface="Roboto Light" charset="0"/>
                <a:cs typeface="Roboto Light" charset="0"/>
              </a:defRPr>
            </a:lvl1pPr>
          </a:lstStyle>
          <a:p>
            <a:fld id="{DA5D959F-0AD4-E34A-BABA-463076255B82}" type="datetime3">
              <a:rPr lang="en-US" smtClean="0"/>
              <a:t>8 March 2017</a:t>
            </a:fld>
            <a:endParaRPr lang="en-US" dirty="0"/>
          </a:p>
        </p:txBody>
      </p:sp>
      <p:sp>
        <p:nvSpPr>
          <p:cNvPr id="5" name="Footer Placeholder 4"/>
          <p:cNvSpPr>
            <a:spLocks noGrp="1"/>
          </p:cNvSpPr>
          <p:nvPr>
            <p:ph type="ftr" sz="quarter" idx="11"/>
          </p:nvPr>
        </p:nvSpPr>
        <p:spPr>
          <a:xfrm>
            <a:off x="4038600" y="6462366"/>
            <a:ext cx="4114800" cy="365125"/>
          </a:xfrm>
        </p:spPr>
        <p:txBody>
          <a:bodyPr/>
          <a:lstStyle>
            <a:lvl1pPr>
              <a:defRPr b="0" i="0">
                <a:latin typeface="Roboto Light" charset="0"/>
                <a:ea typeface="Roboto Light" charset="0"/>
                <a:cs typeface="Roboto Light" charset="0"/>
              </a:defRPr>
            </a:lvl1pPr>
          </a:lstStyle>
          <a:p>
            <a:r>
              <a:rPr lang="en-US" smtClean="0"/>
              <a:t>INFO 490: Capstone I</a:t>
            </a:r>
            <a:endParaRPr lang="en-US" dirty="0"/>
          </a:p>
        </p:txBody>
      </p:sp>
      <p:sp>
        <p:nvSpPr>
          <p:cNvPr id="6" name="Slide Number Placeholder 5"/>
          <p:cNvSpPr>
            <a:spLocks noGrp="1"/>
          </p:cNvSpPr>
          <p:nvPr>
            <p:ph type="sldNum" sz="quarter" idx="12"/>
          </p:nvPr>
        </p:nvSpPr>
        <p:spPr>
          <a:xfrm>
            <a:off x="8610600" y="6462366"/>
            <a:ext cx="2743200" cy="365125"/>
          </a:xfrm>
        </p:spPr>
        <p:txBody>
          <a:bodyPr/>
          <a:lstStyle>
            <a:lvl1pPr>
              <a:defRPr b="0" i="0">
                <a:latin typeface="Roboto Light" charset="0"/>
                <a:ea typeface="Roboto Light" charset="0"/>
                <a:cs typeface="Roboto Light" charset="0"/>
              </a:defRPr>
            </a:lvl1pPr>
          </a:lstStyle>
          <a:p>
            <a:fld id="{D5CA0C7D-F565-574B-BF4C-06D8948AD58D}" type="slidenum">
              <a:rPr lang="en-US" smtClean="0"/>
              <a:pPr/>
              <a:t>‹#›</a:t>
            </a:fld>
            <a:endParaRPr lang="en-US" dirty="0"/>
          </a:p>
        </p:txBody>
      </p:sp>
      <p:cxnSp>
        <p:nvCxnSpPr>
          <p:cNvPr id="7" name="Straight Connector 6"/>
          <p:cNvCxnSpPr/>
          <p:nvPr userDrawn="1"/>
        </p:nvCxnSpPr>
        <p:spPr>
          <a:xfrm>
            <a:off x="-13252" y="26504"/>
            <a:ext cx="3326296" cy="0"/>
          </a:xfrm>
          <a:prstGeom prst="line">
            <a:avLst/>
          </a:prstGeom>
          <a:ln w="95250">
            <a:solidFill>
              <a:srgbClr val="01687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91061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8AB2FC8-3A36-D44B-83D3-249C43763FBE}" type="datetime3">
              <a:rPr lang="en-US" smtClean="0"/>
              <a:t>8 March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t>‹#›</a:t>
            </a:fld>
            <a:endParaRPr lang="en-US" dirty="0"/>
          </a:p>
        </p:txBody>
      </p:sp>
    </p:spTree>
    <p:extLst>
      <p:ext uri="{BB962C8B-B14F-4D97-AF65-F5344CB8AC3E}">
        <p14:creationId xmlns:p14="http://schemas.microsoft.com/office/powerpoint/2010/main" val="13243461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35DCA62-F55D-ED42-B703-0EE5ECB4CEBB}" type="datetime3">
              <a:rPr lang="en-US" smtClean="0"/>
              <a:t>8 March 2017</a:t>
            </a:fld>
            <a:endParaRPr lang="en-US" dirty="0"/>
          </a:p>
        </p:txBody>
      </p:sp>
      <p:sp>
        <p:nvSpPr>
          <p:cNvPr id="6" name="Footer Placeholder 5"/>
          <p:cNvSpPr>
            <a:spLocks noGrp="1"/>
          </p:cNvSpPr>
          <p:nvPr>
            <p:ph type="ftr" sz="quarter" idx="11"/>
          </p:nvPr>
        </p:nvSpPr>
        <p:spPr/>
        <p:txBody>
          <a:bodyPr/>
          <a:lstStyle/>
          <a:p>
            <a:r>
              <a:rPr lang="en-US" smtClean="0"/>
              <a:t>INFO 490: Capstone I</a:t>
            </a:r>
            <a:endParaRPr lang="en-US" dirty="0"/>
          </a:p>
        </p:txBody>
      </p:sp>
      <p:sp>
        <p:nvSpPr>
          <p:cNvPr id="7" name="Slide Number Placeholder 6"/>
          <p:cNvSpPr>
            <a:spLocks noGrp="1"/>
          </p:cNvSpPr>
          <p:nvPr>
            <p:ph type="sldNum" sz="quarter" idx="12"/>
          </p:nvPr>
        </p:nvSpPr>
        <p:spPr/>
        <p:txBody>
          <a:bodyPr/>
          <a:lstStyle/>
          <a:p>
            <a:fld id="{D5CA0C7D-F565-574B-BF4C-06D8948AD58D}" type="slidenum">
              <a:rPr lang="en-US" smtClean="0"/>
              <a:t>‹#›</a:t>
            </a:fld>
            <a:endParaRPr lang="en-US" dirty="0"/>
          </a:p>
        </p:txBody>
      </p:sp>
    </p:spTree>
    <p:extLst>
      <p:ext uri="{BB962C8B-B14F-4D97-AF65-F5344CB8AC3E}">
        <p14:creationId xmlns:p14="http://schemas.microsoft.com/office/powerpoint/2010/main" val="1765528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2C64F80-DE49-8845-BEDA-82E1149F1E12}" type="datetime3">
              <a:rPr lang="en-US" smtClean="0"/>
              <a:t>8 March 2017</a:t>
            </a:fld>
            <a:endParaRPr lang="en-US" dirty="0"/>
          </a:p>
        </p:txBody>
      </p:sp>
      <p:sp>
        <p:nvSpPr>
          <p:cNvPr id="8" name="Footer Placeholder 7"/>
          <p:cNvSpPr>
            <a:spLocks noGrp="1"/>
          </p:cNvSpPr>
          <p:nvPr>
            <p:ph type="ftr" sz="quarter" idx="11"/>
          </p:nvPr>
        </p:nvSpPr>
        <p:spPr/>
        <p:txBody>
          <a:bodyPr/>
          <a:lstStyle/>
          <a:p>
            <a:r>
              <a:rPr lang="en-US" smtClean="0"/>
              <a:t>INFO 490: Capstone I</a:t>
            </a:r>
            <a:endParaRPr lang="en-US" dirty="0"/>
          </a:p>
        </p:txBody>
      </p:sp>
      <p:sp>
        <p:nvSpPr>
          <p:cNvPr id="9" name="Slide Number Placeholder 8"/>
          <p:cNvSpPr>
            <a:spLocks noGrp="1"/>
          </p:cNvSpPr>
          <p:nvPr>
            <p:ph type="sldNum" sz="quarter" idx="12"/>
          </p:nvPr>
        </p:nvSpPr>
        <p:spPr/>
        <p:txBody>
          <a:bodyPr/>
          <a:lstStyle/>
          <a:p>
            <a:fld id="{D5CA0C7D-F565-574B-BF4C-06D8948AD58D}" type="slidenum">
              <a:rPr lang="en-US" smtClean="0"/>
              <a:t>‹#›</a:t>
            </a:fld>
            <a:endParaRPr lang="en-US" dirty="0"/>
          </a:p>
        </p:txBody>
      </p:sp>
    </p:spTree>
    <p:extLst>
      <p:ext uri="{BB962C8B-B14F-4D97-AF65-F5344CB8AC3E}">
        <p14:creationId xmlns:p14="http://schemas.microsoft.com/office/powerpoint/2010/main" val="1448688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4F5DFA-4D93-364E-BC07-60C35AB56E53}" type="datetime3">
              <a:rPr lang="en-US" smtClean="0"/>
              <a:t>8 March 2017</a:t>
            </a:fld>
            <a:endParaRPr lang="en-US" dirty="0"/>
          </a:p>
        </p:txBody>
      </p:sp>
      <p:sp>
        <p:nvSpPr>
          <p:cNvPr id="4" name="Footer Placeholder 3"/>
          <p:cNvSpPr>
            <a:spLocks noGrp="1"/>
          </p:cNvSpPr>
          <p:nvPr>
            <p:ph type="ftr" sz="quarter" idx="11"/>
          </p:nvPr>
        </p:nvSpPr>
        <p:spPr/>
        <p:txBody>
          <a:bodyPr/>
          <a:lstStyle/>
          <a:p>
            <a:r>
              <a:rPr lang="en-US" smtClean="0"/>
              <a:t>INFO 490: Capstone I</a:t>
            </a:r>
            <a:endParaRPr lang="en-US" dirty="0"/>
          </a:p>
        </p:txBody>
      </p:sp>
      <p:sp>
        <p:nvSpPr>
          <p:cNvPr id="5" name="Slide Number Placeholder 4"/>
          <p:cNvSpPr>
            <a:spLocks noGrp="1"/>
          </p:cNvSpPr>
          <p:nvPr>
            <p:ph type="sldNum" sz="quarter" idx="12"/>
          </p:nvPr>
        </p:nvSpPr>
        <p:spPr/>
        <p:txBody>
          <a:bodyPr/>
          <a:lstStyle/>
          <a:p>
            <a:fld id="{D5CA0C7D-F565-574B-BF4C-06D8948AD58D}" type="slidenum">
              <a:rPr lang="en-US" smtClean="0"/>
              <a:t>‹#›</a:t>
            </a:fld>
            <a:endParaRPr lang="en-US" dirty="0"/>
          </a:p>
        </p:txBody>
      </p:sp>
    </p:spTree>
    <p:extLst>
      <p:ext uri="{BB962C8B-B14F-4D97-AF65-F5344CB8AC3E}">
        <p14:creationId xmlns:p14="http://schemas.microsoft.com/office/powerpoint/2010/main" val="2081765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16874"/>
        </a:solidFill>
        <a:effectLst/>
      </p:bgPr>
    </p:bg>
    <p:spTree>
      <p:nvGrpSpPr>
        <p:cNvPr id="1" name=""/>
        <p:cNvGrpSpPr/>
        <p:nvPr/>
      </p:nvGrpSpPr>
      <p:grpSpPr>
        <a:xfrm>
          <a:off x="0" y="0"/>
          <a:ext cx="0" cy="0"/>
          <a:chOff x="0" y="0"/>
          <a:chExt cx="0" cy="0"/>
        </a:xfrm>
      </p:grpSpPr>
      <p:cxnSp>
        <p:nvCxnSpPr>
          <p:cNvPr id="5" name="Straight Connector 4"/>
          <p:cNvCxnSpPr/>
          <p:nvPr userDrawn="1"/>
        </p:nvCxnSpPr>
        <p:spPr>
          <a:xfrm>
            <a:off x="-13252" y="26504"/>
            <a:ext cx="3326296" cy="0"/>
          </a:xfrm>
          <a:prstGeom prst="line">
            <a:avLst/>
          </a:prstGeom>
          <a:ln w="95250">
            <a:solidFill>
              <a:srgbClr val="81A936"/>
            </a:solidFill>
          </a:ln>
        </p:spPr>
        <p:style>
          <a:lnRef idx="1">
            <a:schemeClr val="accent1"/>
          </a:lnRef>
          <a:fillRef idx="0">
            <a:schemeClr val="accent1"/>
          </a:fillRef>
          <a:effectRef idx="0">
            <a:schemeClr val="accent1"/>
          </a:effectRef>
          <a:fontRef idx="minor">
            <a:schemeClr val="tx1"/>
          </a:fontRef>
        </p:style>
      </p:cxnSp>
      <p:sp>
        <p:nvSpPr>
          <p:cNvPr id="6" name="Title 1"/>
          <p:cNvSpPr>
            <a:spLocks noGrp="1"/>
          </p:cNvSpPr>
          <p:nvPr>
            <p:ph type="title" hasCustomPrompt="1"/>
          </p:nvPr>
        </p:nvSpPr>
        <p:spPr>
          <a:xfrm>
            <a:off x="838200" y="5231039"/>
            <a:ext cx="10515600" cy="1325563"/>
          </a:xfrm>
          <a:prstGeom prst="rect">
            <a:avLst/>
          </a:prstGeom>
        </p:spPr>
        <p:txBody>
          <a:bodyPr/>
          <a:lstStyle>
            <a:lvl1pPr>
              <a:defRPr sz="4400">
                <a:solidFill>
                  <a:schemeClr val="bg1"/>
                </a:solidFill>
              </a:defRPr>
            </a:lvl1pPr>
          </a:lstStyle>
          <a:p>
            <a:r>
              <a:rPr lang="en-US" dirty="0" smtClean="0"/>
              <a:t>Section Title</a:t>
            </a:r>
            <a:endParaRPr lang="en-US" dirty="0"/>
          </a:p>
        </p:txBody>
      </p:sp>
    </p:spTree>
    <p:extLst>
      <p:ext uri="{BB962C8B-B14F-4D97-AF65-F5344CB8AC3E}">
        <p14:creationId xmlns:p14="http://schemas.microsoft.com/office/powerpoint/2010/main" val="1429181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F48969-C98D-F241-948D-341CA7C3C2AA}" type="datetime3">
              <a:rPr lang="en-US" smtClean="0"/>
              <a:t>8 March 2017</a:t>
            </a:fld>
            <a:endParaRPr lang="en-US" dirty="0"/>
          </a:p>
        </p:txBody>
      </p:sp>
      <p:sp>
        <p:nvSpPr>
          <p:cNvPr id="6" name="Footer Placeholder 5"/>
          <p:cNvSpPr>
            <a:spLocks noGrp="1"/>
          </p:cNvSpPr>
          <p:nvPr>
            <p:ph type="ftr" sz="quarter" idx="11"/>
          </p:nvPr>
        </p:nvSpPr>
        <p:spPr/>
        <p:txBody>
          <a:bodyPr/>
          <a:lstStyle/>
          <a:p>
            <a:r>
              <a:rPr lang="en-US" smtClean="0"/>
              <a:t>INFO 490: Capstone I</a:t>
            </a:r>
            <a:endParaRPr lang="en-US" dirty="0"/>
          </a:p>
        </p:txBody>
      </p:sp>
      <p:sp>
        <p:nvSpPr>
          <p:cNvPr id="7" name="Slide Number Placeholder 6"/>
          <p:cNvSpPr>
            <a:spLocks noGrp="1"/>
          </p:cNvSpPr>
          <p:nvPr>
            <p:ph type="sldNum" sz="quarter" idx="12"/>
          </p:nvPr>
        </p:nvSpPr>
        <p:spPr/>
        <p:txBody>
          <a:bodyPr/>
          <a:lstStyle/>
          <a:p>
            <a:fld id="{D5CA0C7D-F565-574B-BF4C-06D8948AD58D}" type="slidenum">
              <a:rPr lang="en-US" smtClean="0"/>
              <a:t>‹#›</a:t>
            </a:fld>
            <a:endParaRPr lang="en-US" dirty="0"/>
          </a:p>
        </p:txBody>
      </p:sp>
    </p:spTree>
    <p:extLst>
      <p:ext uri="{BB962C8B-B14F-4D97-AF65-F5344CB8AC3E}">
        <p14:creationId xmlns:p14="http://schemas.microsoft.com/office/powerpoint/2010/main" val="650156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CEC2979-3AC8-5A40-8C14-75A24F4F3A96}" type="datetime3">
              <a:rPr lang="en-US" smtClean="0"/>
              <a:t>8 March 2017</a:t>
            </a:fld>
            <a:endParaRPr lang="en-US" dirty="0"/>
          </a:p>
        </p:txBody>
      </p:sp>
      <p:sp>
        <p:nvSpPr>
          <p:cNvPr id="6" name="Footer Placeholder 5"/>
          <p:cNvSpPr>
            <a:spLocks noGrp="1"/>
          </p:cNvSpPr>
          <p:nvPr>
            <p:ph type="ftr" sz="quarter" idx="11"/>
          </p:nvPr>
        </p:nvSpPr>
        <p:spPr/>
        <p:txBody>
          <a:bodyPr/>
          <a:lstStyle/>
          <a:p>
            <a:r>
              <a:rPr lang="en-US" smtClean="0"/>
              <a:t>INFO 490: Capstone I</a:t>
            </a:r>
            <a:endParaRPr lang="en-US" dirty="0"/>
          </a:p>
        </p:txBody>
      </p:sp>
      <p:sp>
        <p:nvSpPr>
          <p:cNvPr id="7" name="Slide Number Placeholder 6"/>
          <p:cNvSpPr>
            <a:spLocks noGrp="1"/>
          </p:cNvSpPr>
          <p:nvPr>
            <p:ph type="sldNum" sz="quarter" idx="12"/>
          </p:nvPr>
        </p:nvSpPr>
        <p:spPr/>
        <p:txBody>
          <a:bodyPr/>
          <a:lstStyle/>
          <a:p>
            <a:fld id="{D5CA0C7D-F565-574B-BF4C-06D8948AD58D}" type="slidenum">
              <a:rPr lang="en-US" smtClean="0"/>
              <a:t>‹#›</a:t>
            </a:fld>
            <a:endParaRPr lang="en-US" dirty="0"/>
          </a:p>
        </p:txBody>
      </p:sp>
    </p:spTree>
    <p:extLst>
      <p:ext uri="{BB962C8B-B14F-4D97-AF65-F5344CB8AC3E}">
        <p14:creationId xmlns:p14="http://schemas.microsoft.com/office/powerpoint/2010/main" val="77739862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tif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Roboto Light" charset="0"/>
                <a:ea typeface="Roboto Light" charset="0"/>
                <a:cs typeface="Roboto Light" charset="0"/>
              </a:defRPr>
            </a:lvl1pPr>
          </a:lstStyle>
          <a:p>
            <a:fld id="{EE686494-534A-6942-B138-58FBF0BC909C}" type="datetime3">
              <a:rPr lang="en-US" smtClean="0"/>
              <a:t>8 March 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Roboto Light" charset="0"/>
                <a:ea typeface="Roboto Light" charset="0"/>
                <a:cs typeface="Roboto Light" charset="0"/>
              </a:defRPr>
            </a:lvl1pPr>
          </a:lstStyle>
          <a:p>
            <a:r>
              <a:rPr lang="en-US" smtClean="0"/>
              <a:t>INFO 490: Capstone I</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Roboto Light" charset="0"/>
                <a:ea typeface="Roboto Light" charset="0"/>
                <a:cs typeface="Roboto Light" charset="0"/>
              </a:defRPr>
            </a:lvl1pPr>
          </a:lstStyle>
          <a:p>
            <a:fld id="{D5CA0C7D-F565-574B-BF4C-06D8948AD58D}" type="slidenum">
              <a:rPr lang="en-US" smtClean="0"/>
              <a:pPr/>
              <a:t>‹#›</a:t>
            </a:fld>
            <a:endParaRPr lang="en-US" dirty="0"/>
          </a:p>
        </p:txBody>
      </p:sp>
      <p:sp>
        <p:nvSpPr>
          <p:cNvPr id="9" name="TextBox 8"/>
          <p:cNvSpPr txBox="1"/>
          <p:nvPr userDrawn="1"/>
        </p:nvSpPr>
        <p:spPr>
          <a:xfrm>
            <a:off x="2189408" y="940158"/>
            <a:ext cx="184731" cy="369332"/>
          </a:xfrm>
          <a:prstGeom prst="rect">
            <a:avLst/>
          </a:prstGeom>
          <a:noFill/>
        </p:spPr>
        <p:txBody>
          <a:bodyPr wrap="none" rtlCol="0">
            <a:spAutoFit/>
          </a:bodyPr>
          <a:lstStyle/>
          <a:p>
            <a:endParaRPr lang="en-US" dirty="0"/>
          </a:p>
        </p:txBody>
      </p:sp>
      <p:pic>
        <p:nvPicPr>
          <p:cNvPr id="8" name="Picture 7"/>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11353800" y="6296233"/>
            <a:ext cx="841248" cy="566441"/>
          </a:xfrm>
          <a:prstGeom prst="rect">
            <a:avLst/>
          </a:prstGeom>
        </p:spPr>
      </p:pic>
      <p:cxnSp>
        <p:nvCxnSpPr>
          <p:cNvPr id="7" name="Straight Connector 6"/>
          <p:cNvCxnSpPr/>
          <p:nvPr userDrawn="1"/>
        </p:nvCxnSpPr>
        <p:spPr>
          <a:xfrm>
            <a:off x="-13252" y="26504"/>
            <a:ext cx="3326296" cy="0"/>
          </a:xfrm>
          <a:prstGeom prst="line">
            <a:avLst/>
          </a:prstGeom>
          <a:ln w="95250">
            <a:solidFill>
              <a:srgbClr val="01687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9035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3600" b="0" i="0" kern="1200">
          <a:solidFill>
            <a:srgbClr val="111111"/>
          </a:solidFill>
          <a:latin typeface="Roboto" charset="0"/>
          <a:ea typeface="Roboto" charset="0"/>
          <a:cs typeface="Roboto" charset="0"/>
        </a:defRPr>
      </a:lvl1pPr>
    </p:titleStyle>
    <p:bodyStyle>
      <a:lvl1pPr marL="228600" indent="-228600" algn="l" defTabSz="914400" rtl="0" eaLnBrk="1" latinLnBrk="0" hangingPunct="1">
        <a:lnSpc>
          <a:spcPct val="90000"/>
        </a:lnSpc>
        <a:spcBef>
          <a:spcPts val="1000"/>
        </a:spcBef>
        <a:buClr>
          <a:srgbClr val="016874"/>
        </a:buClr>
        <a:buFont typeface="Arial"/>
        <a:buChar char="•"/>
        <a:defRPr sz="2800" b="0" i="0" kern="1200">
          <a:solidFill>
            <a:schemeClr val="tx1"/>
          </a:solidFill>
          <a:latin typeface="Roboto" charset="0"/>
          <a:ea typeface="Roboto" charset="0"/>
          <a:cs typeface="Roboto" charset="0"/>
        </a:defRPr>
      </a:lvl1pPr>
      <a:lvl2pPr marL="685800" indent="-228600" algn="l" defTabSz="914400" rtl="0" eaLnBrk="1" latinLnBrk="0" hangingPunct="1">
        <a:lnSpc>
          <a:spcPct val="90000"/>
        </a:lnSpc>
        <a:spcBef>
          <a:spcPts val="500"/>
        </a:spcBef>
        <a:buClr>
          <a:srgbClr val="016874"/>
        </a:buClr>
        <a:buFont typeface="Arial"/>
        <a:buChar char="•"/>
        <a:defRPr sz="2400" b="0" i="0" kern="1200">
          <a:solidFill>
            <a:schemeClr val="tx1"/>
          </a:solidFill>
          <a:latin typeface="Roboto" charset="0"/>
          <a:ea typeface="Roboto" charset="0"/>
          <a:cs typeface="Roboto" charset="0"/>
        </a:defRPr>
      </a:lvl2pPr>
      <a:lvl3pPr marL="1143000" indent="-228600" algn="l" defTabSz="914400" rtl="0" eaLnBrk="1" latinLnBrk="0" hangingPunct="1">
        <a:lnSpc>
          <a:spcPct val="90000"/>
        </a:lnSpc>
        <a:spcBef>
          <a:spcPts val="500"/>
        </a:spcBef>
        <a:buClr>
          <a:srgbClr val="016874"/>
        </a:buClr>
        <a:buFont typeface="Arial"/>
        <a:buChar char="•"/>
        <a:defRPr sz="2000" b="0" i="0" kern="1200">
          <a:solidFill>
            <a:schemeClr val="tx1"/>
          </a:solidFill>
          <a:latin typeface="Roboto" charset="0"/>
          <a:ea typeface="Roboto" charset="0"/>
          <a:cs typeface="Roboto" charset="0"/>
        </a:defRPr>
      </a:lvl3pPr>
      <a:lvl4pPr marL="1600200" indent="-228600" algn="l" defTabSz="914400" rtl="0" eaLnBrk="1" latinLnBrk="0" hangingPunct="1">
        <a:lnSpc>
          <a:spcPct val="90000"/>
        </a:lnSpc>
        <a:spcBef>
          <a:spcPts val="500"/>
        </a:spcBef>
        <a:buClr>
          <a:srgbClr val="016874"/>
        </a:buClr>
        <a:buFont typeface="Arial"/>
        <a:buChar char="•"/>
        <a:defRPr sz="1800" b="0" i="0" kern="1200">
          <a:solidFill>
            <a:schemeClr val="tx1"/>
          </a:solidFill>
          <a:latin typeface="Roboto" charset="0"/>
          <a:ea typeface="Roboto" charset="0"/>
          <a:cs typeface="Roboto" charset="0"/>
        </a:defRPr>
      </a:lvl4pPr>
      <a:lvl5pPr marL="2057400" indent="-228600" algn="l" defTabSz="914400" rtl="0" eaLnBrk="1" latinLnBrk="0" hangingPunct="1">
        <a:lnSpc>
          <a:spcPct val="90000"/>
        </a:lnSpc>
        <a:spcBef>
          <a:spcPts val="500"/>
        </a:spcBef>
        <a:buClr>
          <a:srgbClr val="016874"/>
        </a:buClr>
        <a:buFont typeface="Arial"/>
        <a:buChar char="•"/>
        <a:defRPr sz="1800" b="0" i="0" kern="1200">
          <a:solidFill>
            <a:schemeClr val="tx1"/>
          </a:solidFill>
          <a:latin typeface="Roboto" charset="0"/>
          <a:ea typeface="Roboto" charset="0"/>
          <a:cs typeface="Robot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amazon.com/gp/product/B015GMRZH2/ref=oh_aui_detailpage_o01_s00?ie=UTF8&amp;psc=1" TargetMode="Externa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trana19@uw.edu" TargetMode="External"/><Relationship Id="rId3" Type="http://schemas.openxmlformats.org/officeDocument/2006/relationships/hyperlink" Target="mailto:agilbe@uw.edu"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q-free.com/"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www.intellimec.com/ims-road-charging-intelligence/)" TargetMode="External"/><Relationship Id="rId4" Type="http://schemas.openxmlformats.org/officeDocument/2006/relationships/hyperlink" Target="https://www.automatic.com/" TargetMode="External"/><Relationship Id="rId1" Type="http://schemas.openxmlformats.org/officeDocument/2006/relationships/slideLayout" Target="../slideLayouts/slideLayout2.xml"/><Relationship Id="rId2" Type="http://schemas.openxmlformats.org/officeDocument/2006/relationships/hyperlink" Target="https://www.azuga.com/products/government-telematic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jdpower.com/cars/articles/automotion-blog/2016-vehicle-dependability-study-beyond-bluetooth"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tiff"/></Relationships>
</file>

<file path=ppt/slides/_rels/slide21.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5" Type="http://schemas.openxmlformats.org/officeDocument/2006/relationships/image" Target="../media/image14.tiff"/><Relationship Id="rId6" Type="http://schemas.openxmlformats.org/officeDocument/2006/relationships/image" Target="../media/image15.tiff"/><Relationship Id="rId7" Type="http://schemas.openxmlformats.org/officeDocument/2006/relationships/image" Target="../media/image16.tiff"/><Relationship Id="rId8" Type="http://schemas.openxmlformats.org/officeDocument/2006/relationships/image" Target="../media/image17.tiff"/><Relationship Id="rId9" Type="http://schemas.openxmlformats.org/officeDocument/2006/relationships/image" Target="../media/image18.tiff"/><Relationship Id="rId10" Type="http://schemas.openxmlformats.org/officeDocument/2006/relationships/image" Target="../media/image1.tiff"/><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tiff"/></Relationships>
</file>

<file path=ppt/slides/_rels/slide23.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tiff"/><Relationship Id="rId5" Type="http://schemas.openxmlformats.org/officeDocument/2006/relationships/image" Target="../media/image23.tiff"/><Relationship Id="rId6" Type="http://schemas.openxmlformats.org/officeDocument/2006/relationships/image" Target="../media/image24.tiff"/><Relationship Id="rId1" Type="http://schemas.openxmlformats.org/officeDocument/2006/relationships/slideLayout" Target="../slideLayouts/slideLayout2.xml"/><Relationship Id="rId2" Type="http://schemas.openxmlformats.org/officeDocument/2006/relationships/image" Target="../media/image20.tiff"/></Relationships>
</file>

<file path=ppt/slides/_rels/slide24.xml.rels><?xml version="1.0" encoding="UTF-8" standalone="yes"?>
<Relationships xmlns="http://schemas.openxmlformats.org/package/2006/relationships"><Relationship Id="rId3" Type="http://schemas.openxmlformats.org/officeDocument/2006/relationships/image" Target="../media/image26.tiff"/><Relationship Id="rId4" Type="http://schemas.openxmlformats.org/officeDocument/2006/relationships/image" Target="../media/image27.tiff"/><Relationship Id="rId1" Type="http://schemas.openxmlformats.org/officeDocument/2006/relationships/slideLayout" Target="../slideLayouts/slideLayout2.xml"/><Relationship Id="rId2" Type="http://schemas.openxmlformats.org/officeDocument/2006/relationships/image" Target="../media/image25.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tiff"/></Relationships>
</file>

<file path=ppt/slides/_rels/slide26.xml.rels><?xml version="1.0" encoding="UTF-8" standalone="yes"?>
<Relationships xmlns="http://schemas.openxmlformats.org/package/2006/relationships"><Relationship Id="rId3" Type="http://schemas.openxmlformats.org/officeDocument/2006/relationships/image" Target="../media/image30.tiff"/><Relationship Id="rId4" Type="http://schemas.openxmlformats.org/officeDocument/2006/relationships/image" Target="../media/image31.tiff"/><Relationship Id="rId5" Type="http://schemas.openxmlformats.org/officeDocument/2006/relationships/image" Target="../media/image32.tiff"/><Relationship Id="rId6" Type="http://schemas.openxmlformats.org/officeDocument/2006/relationships/image" Target="../media/image33.tiff"/><Relationship Id="rId1" Type="http://schemas.openxmlformats.org/officeDocument/2006/relationships/slideLayout" Target="../slideLayouts/slideLayout2.xml"/><Relationship Id="rId2" Type="http://schemas.openxmlformats.org/officeDocument/2006/relationships/image" Target="../media/image29.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ocs.google.com/a/uw.edu/spreadsheets/d/1VoQABWpvKPAMlVfsjg6A3Y8Ee_ugLepcI9I7sa2-rFY/edit?usp=sharin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tiff"/><Relationship Id="rId4" Type="http://schemas.openxmlformats.org/officeDocument/2006/relationships/image" Target="../media/image36.tiff"/><Relationship Id="rId5" Type="http://schemas.openxmlformats.org/officeDocument/2006/relationships/image" Target="../media/image37.tiff"/><Relationship Id="rId6" Type="http://schemas.openxmlformats.org/officeDocument/2006/relationships/image" Target="../media/image38.tiff"/><Relationship Id="rId1" Type="http://schemas.openxmlformats.org/officeDocument/2006/relationships/slideLayout" Target="../slideLayouts/slideLayout2.xml"/><Relationship Id="rId2" Type="http://schemas.openxmlformats.org/officeDocument/2006/relationships/image" Target="../media/image34.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tiff"/></Relationships>
</file>

<file path=ppt/slides/_rels/slide43.xml.rels><?xml version="1.0" encoding="UTF-8" standalone="yes"?>
<Relationships xmlns="http://schemas.openxmlformats.org/package/2006/relationships"><Relationship Id="rId3" Type="http://schemas.openxmlformats.org/officeDocument/2006/relationships/image" Target="../media/image34.tiff"/><Relationship Id="rId4" Type="http://schemas.openxmlformats.org/officeDocument/2006/relationships/image" Target="../media/image36.tiff"/><Relationship Id="rId5" Type="http://schemas.openxmlformats.org/officeDocument/2006/relationships/image" Target="../media/image37.tiff"/><Relationship Id="rId6" Type="http://schemas.openxmlformats.org/officeDocument/2006/relationships/image" Target="../media/image38.tiff"/><Relationship Id="rId1" Type="http://schemas.openxmlformats.org/officeDocument/2006/relationships/slideLayout" Target="../slideLayouts/slideLayout2.xml"/><Relationship Id="rId2" Type="http://schemas.openxmlformats.org/officeDocument/2006/relationships/image" Target="../media/image39.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tiff"/></Relationships>
</file>

<file path=ppt/slides/_rels/slide45.xml.rels><?xml version="1.0" encoding="UTF-8" standalone="yes"?>
<Relationships xmlns="http://schemas.openxmlformats.org/package/2006/relationships"><Relationship Id="rId3" Type="http://schemas.openxmlformats.org/officeDocument/2006/relationships/image" Target="../media/image39.tiff"/><Relationship Id="rId4" Type="http://schemas.openxmlformats.org/officeDocument/2006/relationships/image" Target="../media/image34.tiff"/><Relationship Id="rId5" Type="http://schemas.openxmlformats.org/officeDocument/2006/relationships/image" Target="../media/image36.tiff"/><Relationship Id="rId6" Type="http://schemas.openxmlformats.org/officeDocument/2006/relationships/image" Target="../media/image37.tiff"/><Relationship Id="rId1" Type="http://schemas.openxmlformats.org/officeDocument/2006/relationships/slideLayout" Target="../slideLayouts/slideLayout2.xml"/><Relationship Id="rId2" Type="http://schemas.openxmlformats.org/officeDocument/2006/relationships/image" Target="../media/image35.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tiff"/></Relationships>
</file>

<file path=ppt/slides/_rels/slide47.xml.rels><?xml version="1.0" encoding="UTF-8" standalone="yes"?>
<Relationships xmlns="http://schemas.openxmlformats.org/package/2006/relationships"><Relationship Id="rId3" Type="http://schemas.openxmlformats.org/officeDocument/2006/relationships/image" Target="../media/image39.tiff"/><Relationship Id="rId4" Type="http://schemas.openxmlformats.org/officeDocument/2006/relationships/image" Target="../media/image36.tiff"/><Relationship Id="rId5" Type="http://schemas.openxmlformats.org/officeDocument/2006/relationships/image" Target="../media/image37.tiff"/><Relationship Id="rId1" Type="http://schemas.openxmlformats.org/officeDocument/2006/relationships/slideLayout" Target="../slideLayouts/slideLayout2.xml"/><Relationship Id="rId2" Type="http://schemas.openxmlformats.org/officeDocument/2006/relationships/image" Target="../media/image35.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tiff"/></Relationships>
</file>

<file path=ppt/slides/_rels/slide49.xml.rels><?xml version="1.0" encoding="UTF-8" standalone="yes"?>
<Relationships xmlns="http://schemas.openxmlformats.org/package/2006/relationships"><Relationship Id="rId3" Type="http://schemas.openxmlformats.org/officeDocument/2006/relationships/image" Target="../media/image36.tiff"/><Relationship Id="rId4" Type="http://schemas.openxmlformats.org/officeDocument/2006/relationships/image" Target="../media/image37.tiff"/><Relationship Id="rId1" Type="http://schemas.openxmlformats.org/officeDocument/2006/relationships/slideLayout" Target="../slideLayouts/slideLayout2.xml"/><Relationship Id="rId2" Type="http://schemas.openxmlformats.org/officeDocument/2006/relationships/hyperlink" Target="https://www.mileiq.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6"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tiff"/></Relationships>
</file>

<file path=ppt/slides/_rels/slide51.xml.rels><?xml version="1.0" encoding="UTF-8" standalone="yes"?>
<Relationships xmlns="http://schemas.openxmlformats.org/package/2006/relationships"><Relationship Id="rId3" Type="http://schemas.openxmlformats.org/officeDocument/2006/relationships/image" Target="../media/image36.tiff"/><Relationship Id="rId4" Type="http://schemas.openxmlformats.org/officeDocument/2006/relationships/image" Target="../media/image37.tiff"/><Relationship Id="rId5" Type="http://schemas.openxmlformats.org/officeDocument/2006/relationships/image" Target="../media/image40.tiff"/><Relationship Id="rId1" Type="http://schemas.openxmlformats.org/officeDocument/2006/relationships/slideLayout" Target="../slideLayouts/slideLayout2.xml"/><Relationship Id="rId2" Type="http://schemas.openxmlformats.org/officeDocument/2006/relationships/image" Target="../media/image35.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tiff"/><Relationship Id="rId3" Type="http://schemas.openxmlformats.org/officeDocument/2006/relationships/image" Target="../media/image46.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tif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tiff"/><Relationship Id="rId3" Type="http://schemas.openxmlformats.org/officeDocument/2006/relationships/image" Target="../media/image49.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lifewire.com/elm327-iphone-adapter-doesnt-work-534643"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51.tiff"/><Relationship Id="rId4" Type="http://schemas.openxmlformats.org/officeDocument/2006/relationships/image" Target="../media/image52.tiff"/><Relationship Id="rId5" Type="http://schemas.openxmlformats.org/officeDocument/2006/relationships/hyperlink" Target="NULL" TargetMode="External"/><Relationship Id="rId6" Type="http://schemas.openxmlformats.org/officeDocument/2006/relationships/hyperlink" Target="https://www.amazon.com/SKENOY-Diagnostic-Scanner-Android-Bluetooth/dp/B01G9YXOG2/ref=sr_1_1?ie=UTF8&amp;qid=1487027925&amp;sr=8-1-spons&amp;keywords=bluetooth+OBD&amp;th=1" TargetMode="External"/><Relationship Id="rId7" Type="http://schemas.openxmlformats.org/officeDocument/2006/relationships/hyperlink" Target="https://www.amazon.com/Veepeak-Bluetooth-Scanner-Automotive-Diagnostic/dp/B011NSX27A/ref=sr_1_2?ie=UTF8&amp;qid=1487027925&amp;sr=8-2&amp;keywords=bluetooth+OBD" TargetMode="External"/><Relationship Id="rId8" Type="http://schemas.openxmlformats.org/officeDocument/2006/relationships/hyperlink" Target="https://www.amazon.com/Panlong-Bluetooth-Diagnostic-Scanner-Android/dp/B019IGO9DA/ref=sr_1_4?ie=UTF8&amp;qid=1487027925&amp;sr=8-4&amp;keywords=bluetooth+OBD&amp;th=1" TargetMode="External"/><Relationship Id="rId1" Type="http://schemas.openxmlformats.org/officeDocument/2006/relationships/slideLayout" Target="../slideLayouts/slideLayout2.xml"/><Relationship Id="rId2" Type="http://schemas.openxmlformats.org/officeDocument/2006/relationships/image" Target="../media/image50.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393700" y="2990334"/>
            <a:ext cx="10274300" cy="1769925"/>
          </a:xfrm>
          <a:prstGeom prst="rect">
            <a:avLst/>
          </a:prstGeom>
        </p:spPr>
        <p:txBody>
          <a:bodyPr>
            <a:noAutofit/>
          </a:bodyPr>
          <a:lstStyle/>
          <a:p>
            <a:pPr marL="0" indent="0" algn="l">
              <a:buNone/>
            </a:pPr>
            <a:r>
              <a:rPr lang="en-US" sz="3600" dirty="0" smtClean="0">
                <a:solidFill>
                  <a:srgbClr val="81A936"/>
                </a:solidFill>
              </a:rPr>
              <a:t>Information School Capstone ’17</a:t>
            </a:r>
          </a:p>
          <a:p>
            <a:pPr marL="0" indent="0" algn="l">
              <a:buNone/>
            </a:pPr>
            <a:endParaRPr lang="en-US" sz="1200" dirty="0">
              <a:solidFill>
                <a:srgbClr val="06233E"/>
              </a:solidFill>
            </a:endParaRPr>
          </a:p>
          <a:p>
            <a:pPr marL="0" indent="0" algn="l">
              <a:buNone/>
            </a:pPr>
            <a:r>
              <a:rPr lang="en-US" sz="1800" dirty="0" smtClean="0">
                <a:solidFill>
                  <a:srgbClr val="06233E"/>
                </a:solidFill>
              </a:rPr>
              <a:t>Assignment </a:t>
            </a:r>
            <a:r>
              <a:rPr lang="en-US" sz="1800" dirty="0" smtClean="0">
                <a:solidFill>
                  <a:srgbClr val="06233E"/>
                </a:solidFill>
              </a:rPr>
              <a:t>#4</a:t>
            </a:r>
            <a:endParaRPr lang="en-US" sz="1800" dirty="0" smtClean="0">
              <a:solidFill>
                <a:srgbClr val="06233E"/>
              </a:solidFill>
            </a:endParaRPr>
          </a:p>
          <a:p>
            <a:pPr marL="0" indent="0" algn="l">
              <a:buNone/>
            </a:pPr>
            <a:r>
              <a:rPr lang="en-US" sz="1800" dirty="0">
                <a:solidFill>
                  <a:srgbClr val="06233E"/>
                </a:solidFill>
              </a:rPr>
              <a:t>8</a:t>
            </a:r>
            <a:r>
              <a:rPr lang="en-US" sz="1800" dirty="0" smtClean="0">
                <a:solidFill>
                  <a:srgbClr val="06233E"/>
                </a:solidFill>
              </a:rPr>
              <a:t> March </a:t>
            </a:r>
            <a:r>
              <a:rPr lang="en-US" sz="1800" dirty="0" smtClean="0">
                <a:solidFill>
                  <a:srgbClr val="06233E"/>
                </a:solidFill>
              </a:rPr>
              <a:t>2017</a:t>
            </a:r>
          </a:p>
          <a:p>
            <a:pPr marL="0" indent="0" algn="l">
              <a:buNone/>
            </a:pPr>
            <a:endParaRPr lang="en-US" sz="1800" dirty="0" smtClean="0">
              <a:solidFill>
                <a:srgbClr val="06233E"/>
              </a:solidFill>
              <a:latin typeface="Roboto Light" charset="0"/>
              <a:ea typeface="Roboto Light" charset="0"/>
              <a:cs typeface="Roboto Light" charset="0"/>
            </a:endParaRPr>
          </a:p>
          <a:p>
            <a:pPr marL="0" indent="0" algn="l">
              <a:buNone/>
            </a:pPr>
            <a:endParaRPr lang="en-US" sz="1800" dirty="0" smtClean="0">
              <a:solidFill>
                <a:srgbClr val="06233E"/>
              </a:solidFill>
              <a:latin typeface="Roboto Light" charset="0"/>
              <a:ea typeface="Roboto Light" charset="0"/>
              <a:cs typeface="Roboto Light" charset="0"/>
            </a:endParaRPr>
          </a:p>
        </p:txBody>
      </p:sp>
      <p:sp>
        <p:nvSpPr>
          <p:cNvPr id="4" name="Title 3"/>
          <p:cNvSpPr>
            <a:spLocks noGrp="1"/>
          </p:cNvSpPr>
          <p:nvPr>
            <p:ph type="ctrTitle"/>
          </p:nvPr>
        </p:nvSpPr>
        <p:spPr>
          <a:xfrm>
            <a:off x="393700" y="1000896"/>
            <a:ext cx="9911835" cy="1556953"/>
          </a:xfrm>
        </p:spPr>
        <p:txBody>
          <a:bodyPr>
            <a:noAutofit/>
          </a:bodyPr>
          <a:lstStyle/>
          <a:p>
            <a:pPr>
              <a:tabLst>
                <a:tab pos="1819275" algn="l"/>
              </a:tabLst>
            </a:pPr>
            <a:r>
              <a:rPr lang="en-US" sz="5400" dirty="0" smtClean="0">
                <a:solidFill>
                  <a:srgbClr val="016874"/>
                </a:solidFill>
              </a:rPr>
              <a:t>Washington Road Usage Charge Pilot</a:t>
            </a:r>
            <a:endParaRPr lang="en-US" sz="5400" dirty="0">
              <a:solidFill>
                <a:srgbClr val="016874"/>
              </a:solidFill>
            </a:endParaRPr>
          </a:p>
        </p:txBody>
      </p:sp>
      <p:sp>
        <p:nvSpPr>
          <p:cNvPr id="2" name="Rectangle 1"/>
          <p:cNvSpPr/>
          <p:nvPr/>
        </p:nvSpPr>
        <p:spPr>
          <a:xfrm>
            <a:off x="393700" y="5192744"/>
            <a:ext cx="6096000" cy="923330"/>
          </a:xfrm>
          <a:prstGeom prst="rect">
            <a:avLst/>
          </a:prstGeom>
        </p:spPr>
        <p:txBody>
          <a:bodyPr>
            <a:spAutoFit/>
          </a:bodyPr>
          <a:lstStyle/>
          <a:p>
            <a:r>
              <a:rPr lang="en-US" dirty="0">
                <a:solidFill>
                  <a:srgbClr val="06233E"/>
                </a:solidFill>
                <a:latin typeface="Roboto Light" charset="0"/>
                <a:ea typeface="Roboto Light" charset="0"/>
                <a:cs typeface="Roboto Light" charset="0"/>
              </a:rPr>
              <a:t>Dylan Babbs</a:t>
            </a:r>
          </a:p>
          <a:p>
            <a:r>
              <a:rPr lang="en-US" dirty="0">
                <a:solidFill>
                  <a:srgbClr val="06233E"/>
                </a:solidFill>
                <a:latin typeface="Roboto Light" charset="0"/>
                <a:ea typeface="Roboto Light" charset="0"/>
                <a:cs typeface="Roboto Light" charset="0"/>
              </a:rPr>
              <a:t>Jackson Brown</a:t>
            </a:r>
          </a:p>
          <a:p>
            <a:r>
              <a:rPr lang="en-US" dirty="0">
                <a:solidFill>
                  <a:srgbClr val="06233E"/>
                </a:solidFill>
                <a:latin typeface="Roboto Light" charset="0"/>
                <a:ea typeface="Roboto Light" charset="0"/>
                <a:cs typeface="Roboto Light" charset="0"/>
              </a:rPr>
              <a:t>Jack </a:t>
            </a:r>
            <a:r>
              <a:rPr lang="en-US" dirty="0" smtClean="0">
                <a:solidFill>
                  <a:srgbClr val="06233E"/>
                </a:solidFill>
                <a:latin typeface="Roboto Light" charset="0"/>
                <a:ea typeface="Roboto Light" charset="0"/>
                <a:cs typeface="Roboto Light" charset="0"/>
              </a:rPr>
              <a:t>Fox</a:t>
            </a:r>
            <a:endParaRPr lang="en-US" dirty="0">
              <a:solidFill>
                <a:srgbClr val="06233E"/>
              </a:solidFill>
              <a:latin typeface="Roboto Light" charset="0"/>
              <a:ea typeface="Roboto Light" charset="0"/>
              <a:cs typeface="Roboto Light" charset="0"/>
            </a:endParaRPr>
          </a:p>
        </p:txBody>
      </p:sp>
      <p:sp>
        <p:nvSpPr>
          <p:cNvPr id="6" name="Rectangle 5"/>
          <p:cNvSpPr/>
          <p:nvPr/>
        </p:nvSpPr>
        <p:spPr>
          <a:xfrm>
            <a:off x="2799159" y="5192744"/>
            <a:ext cx="3090654" cy="646331"/>
          </a:xfrm>
          <a:prstGeom prst="rect">
            <a:avLst/>
          </a:prstGeom>
        </p:spPr>
        <p:txBody>
          <a:bodyPr wrap="square">
            <a:spAutoFit/>
          </a:bodyPr>
          <a:lstStyle/>
          <a:p>
            <a:r>
              <a:rPr lang="en-US" dirty="0">
                <a:solidFill>
                  <a:srgbClr val="06233E"/>
                </a:solidFill>
                <a:latin typeface="Roboto Light" charset="0"/>
                <a:ea typeface="Roboto Light" charset="0"/>
                <a:cs typeface="Roboto Light" charset="0"/>
              </a:rPr>
              <a:t>Nick Nordale</a:t>
            </a:r>
          </a:p>
          <a:p>
            <a:r>
              <a:rPr lang="en-US" dirty="0">
                <a:solidFill>
                  <a:srgbClr val="06233E"/>
                </a:solidFill>
                <a:latin typeface="Roboto Light" charset="0"/>
                <a:ea typeface="Roboto Light" charset="0"/>
                <a:cs typeface="Roboto Light" charset="0"/>
              </a:rPr>
              <a:t>Ishan Saksena</a:t>
            </a:r>
          </a:p>
        </p:txBody>
      </p:sp>
    </p:spTree>
    <p:extLst>
      <p:ext uri="{BB962C8B-B14F-4D97-AF65-F5344CB8AC3E}">
        <p14:creationId xmlns:p14="http://schemas.microsoft.com/office/powerpoint/2010/main" val="15373153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057046"/>
            <a:ext cx="10515600" cy="867327"/>
          </a:xfrm>
        </p:spPr>
        <p:txBody>
          <a:bodyPr/>
          <a:lstStyle/>
          <a:p>
            <a:pPr>
              <a:lnSpc>
                <a:spcPct val="150000"/>
              </a:lnSpc>
            </a:pPr>
            <a:r>
              <a:rPr lang="en-US" dirty="0" smtClean="0">
                <a:solidFill>
                  <a:srgbClr val="81A936"/>
                </a:solidFill>
              </a:rPr>
              <a:t>II. </a:t>
            </a:r>
            <a:r>
              <a:rPr lang="en-US" dirty="0"/>
              <a:t>Project Status &amp; Research Updates</a:t>
            </a:r>
          </a:p>
        </p:txBody>
      </p:sp>
      <p:sp>
        <p:nvSpPr>
          <p:cNvPr id="4" name="Date Placeholder 3"/>
          <p:cNvSpPr>
            <a:spLocks noGrp="1"/>
          </p:cNvSpPr>
          <p:nvPr>
            <p:ph type="dt" sz="half" idx="10"/>
          </p:nvPr>
        </p:nvSpPr>
        <p:spPr/>
        <p:txBody>
          <a:bodyPr/>
          <a:lstStyle/>
          <a:p>
            <a:fld id="{49669828-8A02-2C43-BBDF-93EF6E86E45B}" type="datetime3">
              <a:rPr lang="en-US" smtClean="0"/>
              <a:t>8 March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10</a:t>
            </a:fld>
            <a:endParaRPr lang="en-US" dirty="0"/>
          </a:p>
        </p:txBody>
      </p:sp>
    </p:spTree>
    <p:extLst>
      <p:ext uri="{BB962C8B-B14F-4D97-AF65-F5344CB8AC3E}">
        <p14:creationId xmlns:p14="http://schemas.microsoft.com/office/powerpoint/2010/main" val="305075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OBD-II port purchase </a:t>
            </a:r>
            <a:endParaRPr lang="en-US" dirty="0"/>
          </a:p>
        </p:txBody>
      </p:sp>
      <p:sp>
        <p:nvSpPr>
          <p:cNvPr id="3" name="Content Placeholder 2"/>
          <p:cNvSpPr>
            <a:spLocks noGrp="1"/>
          </p:cNvSpPr>
          <p:nvPr>
            <p:ph idx="1"/>
          </p:nvPr>
        </p:nvSpPr>
        <p:spPr>
          <a:xfrm>
            <a:off x="838199" y="1351722"/>
            <a:ext cx="8325155" cy="4825241"/>
          </a:xfrm>
        </p:spPr>
        <p:txBody>
          <a:bodyPr/>
          <a:lstStyle/>
          <a:p>
            <a:r>
              <a:rPr lang="en-US" dirty="0" smtClean="0"/>
              <a:t>Purchased </a:t>
            </a:r>
            <a:r>
              <a:rPr lang="en-US" dirty="0" smtClean="0">
                <a:hlinkClick r:id="rId2"/>
              </a:rPr>
              <a:t>Foseal iOS WiFi OBD-II scanner</a:t>
            </a:r>
            <a:endParaRPr lang="en-US" dirty="0"/>
          </a:p>
          <a:p>
            <a:r>
              <a:rPr lang="en-US" dirty="0" smtClean="0"/>
              <a:t>Setup and connection is a simple process; took less than one minute to begin working</a:t>
            </a:r>
          </a:p>
          <a:p>
            <a:r>
              <a:rPr lang="en-US" dirty="0" smtClean="0"/>
              <a:t>When connected to </a:t>
            </a:r>
            <a:r>
              <a:rPr lang="en-US" dirty="0" err="1" smtClean="0"/>
              <a:t>WiFi</a:t>
            </a:r>
            <a:r>
              <a:rPr lang="en-US" dirty="0" smtClean="0"/>
              <a:t>, user unable to use cellular data -&gt; no access to streaming music or mapping</a:t>
            </a:r>
          </a:p>
          <a:p>
            <a:endParaRPr lang="en-US" dirty="0"/>
          </a:p>
          <a:p>
            <a:r>
              <a:rPr lang="en-US" dirty="0" smtClean="0">
                <a:latin typeface="Roboto" charset="0"/>
                <a:ea typeface="Roboto" charset="0"/>
                <a:cs typeface="Roboto" charset="0"/>
              </a:rPr>
              <a:t>Area for further research</a:t>
            </a:r>
            <a:r>
              <a:rPr lang="en-US" dirty="0" smtClean="0"/>
              <a:t>: Since </a:t>
            </a:r>
            <a:r>
              <a:rPr lang="en-US" dirty="0" err="1" smtClean="0"/>
              <a:t>WiFi</a:t>
            </a:r>
            <a:r>
              <a:rPr lang="en-US" dirty="0" smtClean="0"/>
              <a:t> connection limits ability to connect to cellular data, will we still be able to access GPS data to calculate location? Or must we grab distance from OBD-II velocity?</a:t>
            </a:r>
          </a:p>
        </p:txBody>
      </p:sp>
      <p:sp>
        <p:nvSpPr>
          <p:cNvPr id="4" name="Date Placeholder 3"/>
          <p:cNvSpPr>
            <a:spLocks noGrp="1"/>
          </p:cNvSpPr>
          <p:nvPr>
            <p:ph type="dt" sz="half" idx="10"/>
          </p:nvPr>
        </p:nvSpPr>
        <p:spPr/>
        <p:txBody>
          <a:bodyPr/>
          <a:lstStyle/>
          <a:p>
            <a:fld id="{7685158D-73DB-094D-931E-8EB36BF641FE}" type="datetime3">
              <a:rPr lang="en-US" smtClean="0"/>
              <a:t>8 March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11</a:t>
            </a:fld>
            <a:endParaRPr lang="en-US" dirty="0"/>
          </a:p>
        </p:txBody>
      </p:sp>
      <p:pic>
        <p:nvPicPr>
          <p:cNvPr id="8" name="Picture 7"/>
          <p:cNvPicPr>
            <a:picLocks noChangeAspect="1"/>
          </p:cNvPicPr>
          <p:nvPr/>
        </p:nvPicPr>
        <p:blipFill>
          <a:blip r:embed="rId3"/>
          <a:stretch>
            <a:fillRect/>
          </a:stretch>
        </p:blipFill>
        <p:spPr>
          <a:xfrm>
            <a:off x="9163355" y="1049990"/>
            <a:ext cx="3028645" cy="4019145"/>
          </a:xfrm>
          <a:prstGeom prst="rect">
            <a:avLst/>
          </a:prstGeom>
        </p:spPr>
      </p:pic>
      <p:sp>
        <p:nvSpPr>
          <p:cNvPr id="9" name="TextBox 8"/>
          <p:cNvSpPr txBox="1"/>
          <p:nvPr/>
        </p:nvSpPr>
        <p:spPr>
          <a:xfrm>
            <a:off x="9617701" y="5101491"/>
            <a:ext cx="3019008" cy="369332"/>
          </a:xfrm>
          <a:prstGeom prst="rect">
            <a:avLst/>
          </a:prstGeom>
          <a:noFill/>
        </p:spPr>
        <p:txBody>
          <a:bodyPr wrap="square" rtlCol="0">
            <a:spAutoFit/>
          </a:bodyPr>
          <a:lstStyle/>
          <a:p>
            <a:r>
              <a:rPr lang="en-US" dirty="0" smtClean="0">
                <a:latin typeface="Roboto Light" charset="0"/>
                <a:ea typeface="Roboto Light" charset="0"/>
                <a:cs typeface="Roboto Light" charset="0"/>
              </a:rPr>
              <a:t>iOS OBD-II Scanner</a:t>
            </a:r>
            <a:endParaRPr lang="en-US" dirty="0">
              <a:latin typeface="Roboto Light" charset="0"/>
              <a:ea typeface="Roboto Light" charset="0"/>
              <a:cs typeface="Roboto Light" charset="0"/>
            </a:endParaRPr>
          </a:p>
        </p:txBody>
      </p:sp>
    </p:spTree>
    <p:extLst>
      <p:ext uri="{BB962C8B-B14F-4D97-AF65-F5344CB8AC3E}">
        <p14:creationId xmlns:p14="http://schemas.microsoft.com/office/powerpoint/2010/main" val="12974424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received from OBD-II port</a:t>
            </a:r>
            <a:endParaRPr lang="en-US" dirty="0"/>
          </a:p>
        </p:txBody>
      </p:sp>
      <p:sp>
        <p:nvSpPr>
          <p:cNvPr id="3" name="Content Placeholder 2"/>
          <p:cNvSpPr>
            <a:spLocks noGrp="1"/>
          </p:cNvSpPr>
          <p:nvPr>
            <p:ph idx="1"/>
          </p:nvPr>
        </p:nvSpPr>
        <p:spPr>
          <a:xfrm>
            <a:off x="838200" y="2053652"/>
            <a:ext cx="7489372" cy="4408714"/>
          </a:xfrm>
        </p:spPr>
        <p:txBody>
          <a:bodyPr numCol="2"/>
          <a:lstStyle/>
          <a:p>
            <a:r>
              <a:rPr lang="en-US" dirty="0" smtClean="0"/>
              <a:t>Fuel Type</a:t>
            </a:r>
          </a:p>
          <a:p>
            <a:r>
              <a:rPr lang="en-US" dirty="0" smtClean="0"/>
              <a:t>Fuel Economy</a:t>
            </a:r>
          </a:p>
          <a:p>
            <a:r>
              <a:rPr lang="en-US" dirty="0" smtClean="0"/>
              <a:t>Command Equivalence Ratio</a:t>
            </a:r>
          </a:p>
          <a:p>
            <a:r>
              <a:rPr lang="en-US" dirty="0" smtClean="0"/>
              <a:t>Ambient Air Temperature</a:t>
            </a:r>
          </a:p>
          <a:p>
            <a:r>
              <a:rPr lang="en-US" dirty="0" smtClean="0"/>
              <a:t>Accelerator Position</a:t>
            </a:r>
          </a:p>
          <a:p>
            <a:r>
              <a:rPr lang="en-US" dirty="0" smtClean="0"/>
              <a:t>Oxygen Sensors</a:t>
            </a:r>
          </a:p>
          <a:p>
            <a:r>
              <a:rPr lang="en-US" dirty="0" smtClean="0"/>
              <a:t>Fuel Level</a:t>
            </a:r>
          </a:p>
          <a:p>
            <a:r>
              <a:rPr lang="en-US" dirty="0" smtClean="0"/>
              <a:t>Vapor Pressure</a:t>
            </a:r>
          </a:p>
          <a:p>
            <a:r>
              <a:rPr lang="en-US" dirty="0" smtClean="0"/>
              <a:t>Barometric Pressure</a:t>
            </a:r>
          </a:p>
          <a:p>
            <a:r>
              <a:rPr lang="en-US" dirty="0" smtClean="0"/>
              <a:t>Engine RPM</a:t>
            </a:r>
          </a:p>
          <a:p>
            <a:r>
              <a:rPr lang="en-US" dirty="0" smtClean="0"/>
              <a:t>Speed</a:t>
            </a:r>
          </a:p>
          <a:p>
            <a:r>
              <a:rPr lang="en-US" dirty="0" smtClean="0"/>
              <a:t>Throttle Position</a:t>
            </a:r>
          </a:p>
          <a:p>
            <a:r>
              <a:rPr lang="en-US" dirty="0" smtClean="0"/>
              <a:t>Engine Load</a:t>
            </a:r>
          </a:p>
          <a:p>
            <a:r>
              <a:rPr lang="en-US" dirty="0" smtClean="0"/>
              <a:t>DTC Status</a:t>
            </a:r>
          </a:p>
          <a:p>
            <a:r>
              <a:rPr lang="en-US" dirty="0" smtClean="0"/>
              <a:t>Fuel System Status</a:t>
            </a:r>
          </a:p>
          <a:p>
            <a:r>
              <a:rPr lang="en-US" dirty="0" smtClean="0"/>
              <a:t>Timing Advance</a:t>
            </a:r>
          </a:p>
          <a:p>
            <a:r>
              <a:rPr lang="en-US" dirty="0" smtClean="0"/>
              <a:t>Drive Cycle Status</a:t>
            </a:r>
          </a:p>
        </p:txBody>
      </p:sp>
      <p:sp>
        <p:nvSpPr>
          <p:cNvPr id="4" name="Date Placeholder 3"/>
          <p:cNvSpPr>
            <a:spLocks noGrp="1"/>
          </p:cNvSpPr>
          <p:nvPr>
            <p:ph type="dt" sz="half" idx="10"/>
          </p:nvPr>
        </p:nvSpPr>
        <p:spPr/>
        <p:txBody>
          <a:bodyPr/>
          <a:lstStyle/>
          <a:p>
            <a:fld id="{11AE6996-B1E3-E644-874E-71D3AF1A0D1E}" type="datetime3">
              <a:rPr lang="en-US" smtClean="0"/>
              <a:t>8 March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12</a:t>
            </a:fld>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018094" y="365125"/>
            <a:ext cx="2575549" cy="4581043"/>
          </a:xfrm>
          <a:prstGeom prst="rect">
            <a:avLst/>
          </a:prstGeom>
        </p:spPr>
      </p:pic>
      <p:sp>
        <p:nvSpPr>
          <p:cNvPr id="9" name="TextBox 8"/>
          <p:cNvSpPr txBox="1"/>
          <p:nvPr/>
        </p:nvSpPr>
        <p:spPr>
          <a:xfrm>
            <a:off x="9018095" y="5081666"/>
            <a:ext cx="3019008" cy="923330"/>
          </a:xfrm>
          <a:prstGeom prst="rect">
            <a:avLst/>
          </a:prstGeom>
          <a:noFill/>
        </p:spPr>
        <p:txBody>
          <a:bodyPr wrap="square" rtlCol="0">
            <a:spAutoFit/>
          </a:bodyPr>
          <a:lstStyle/>
          <a:p>
            <a:r>
              <a:rPr lang="en-US" dirty="0" smtClean="0">
                <a:latin typeface="Roboto Light" charset="0"/>
                <a:ea typeface="Roboto Light" charset="0"/>
                <a:cs typeface="Roboto Light" charset="0"/>
              </a:rPr>
              <a:t>Screenshot from “OBD Doctor” iOS app, showing velocity of vehicle</a:t>
            </a:r>
            <a:endParaRPr lang="en-US" dirty="0">
              <a:latin typeface="Roboto Light" charset="0"/>
              <a:ea typeface="Roboto Light" charset="0"/>
              <a:cs typeface="Roboto Light" charset="0"/>
            </a:endParaRPr>
          </a:p>
        </p:txBody>
      </p:sp>
      <p:sp>
        <p:nvSpPr>
          <p:cNvPr id="10" name="TextBox 9"/>
          <p:cNvSpPr txBox="1"/>
          <p:nvPr/>
        </p:nvSpPr>
        <p:spPr>
          <a:xfrm>
            <a:off x="838200" y="1117725"/>
            <a:ext cx="7772400" cy="830997"/>
          </a:xfrm>
          <a:prstGeom prst="rect">
            <a:avLst/>
          </a:prstGeom>
          <a:noFill/>
        </p:spPr>
        <p:txBody>
          <a:bodyPr wrap="square" rtlCol="0">
            <a:spAutoFit/>
          </a:bodyPr>
          <a:lstStyle/>
          <a:p>
            <a:r>
              <a:rPr lang="en-US" sz="2400" dirty="0" smtClean="0">
                <a:solidFill>
                  <a:srgbClr val="81A936"/>
                </a:solidFill>
                <a:latin typeface="Roboto" charset="0"/>
                <a:ea typeface="Roboto" charset="0"/>
                <a:cs typeface="Roboto" charset="0"/>
              </a:rPr>
              <a:t>Some of the data fields received from the live streaming OBD-II during exploration:</a:t>
            </a:r>
            <a:endParaRPr lang="en-US" sz="2400" dirty="0">
              <a:solidFill>
                <a:srgbClr val="81A936"/>
              </a:solidFill>
              <a:latin typeface="Roboto" charset="0"/>
              <a:ea typeface="Roboto" charset="0"/>
              <a:cs typeface="Roboto" charset="0"/>
            </a:endParaRPr>
          </a:p>
        </p:txBody>
      </p:sp>
    </p:spTree>
    <p:extLst>
      <p:ext uri="{BB962C8B-B14F-4D97-AF65-F5344CB8AC3E}">
        <p14:creationId xmlns:p14="http://schemas.microsoft.com/office/powerpoint/2010/main" val="16440290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tabLst>
                <a:tab pos="5421313" algn="l"/>
              </a:tabLst>
            </a:pPr>
            <a:r>
              <a:rPr lang="en-US" dirty="0" smtClean="0"/>
              <a:t>Meetings with other departmental teams</a:t>
            </a:r>
            <a:endParaRPr lang="en-US" dirty="0"/>
          </a:p>
        </p:txBody>
      </p:sp>
      <p:sp>
        <p:nvSpPr>
          <p:cNvPr id="3" name="Content Placeholder 2"/>
          <p:cNvSpPr>
            <a:spLocks noGrp="1"/>
          </p:cNvSpPr>
          <p:nvPr>
            <p:ph idx="1"/>
          </p:nvPr>
        </p:nvSpPr>
        <p:spPr/>
        <p:txBody>
          <a:bodyPr/>
          <a:lstStyle/>
          <a:p>
            <a:r>
              <a:rPr lang="en-US" dirty="0" smtClean="0"/>
              <a:t>Met with Electrical Engineering and HCDE2 teams working on same WARUC project on 2/22/17</a:t>
            </a:r>
          </a:p>
          <a:p>
            <a:r>
              <a:rPr lang="en-US" dirty="0" smtClean="0"/>
              <a:t>No contact with team HCDE1 team</a:t>
            </a:r>
          </a:p>
          <a:p>
            <a:r>
              <a:rPr lang="en-US" dirty="0" smtClean="0"/>
              <a:t>EE team to build Android application that calculates distance using velocity from OBD-II port</a:t>
            </a:r>
          </a:p>
          <a:p>
            <a:r>
              <a:rPr lang="en-US" dirty="0" smtClean="0"/>
              <a:t>HCDE2 to focus on user research and “public acceptance”; will conduct research into determining the most acceptable approach for the application. Will not build prototype</a:t>
            </a:r>
          </a:p>
          <a:p>
            <a:endParaRPr lang="en-US" dirty="0"/>
          </a:p>
          <a:p>
            <a:r>
              <a:rPr lang="en-US" dirty="0" smtClean="0">
                <a:latin typeface="Roboto" charset="0"/>
                <a:ea typeface="Roboto" charset="0"/>
                <a:cs typeface="Roboto" charset="0"/>
              </a:rPr>
              <a:t>EE contact</a:t>
            </a:r>
            <a:r>
              <a:rPr lang="en-US" dirty="0" smtClean="0"/>
              <a:t>: </a:t>
            </a:r>
            <a:r>
              <a:rPr lang="en-US" dirty="0">
                <a:solidFill>
                  <a:schemeClr val="tx1"/>
                </a:solidFill>
              </a:rPr>
              <a:t>Amanda Tran -- </a:t>
            </a:r>
            <a:r>
              <a:rPr lang="en-US" dirty="0" smtClean="0">
                <a:solidFill>
                  <a:srgbClr val="FF0000"/>
                </a:solidFill>
                <a:hlinkClick r:id="rId2"/>
              </a:rPr>
              <a:t>trana19@uw.edu</a:t>
            </a:r>
            <a:endParaRPr lang="en-US" dirty="0" smtClean="0">
              <a:solidFill>
                <a:srgbClr val="FF0000"/>
              </a:solidFill>
            </a:endParaRPr>
          </a:p>
          <a:p>
            <a:r>
              <a:rPr lang="en-US" dirty="0" smtClean="0">
                <a:latin typeface="Roboto" charset="0"/>
                <a:ea typeface="Roboto" charset="0"/>
                <a:cs typeface="Roboto" charset="0"/>
              </a:rPr>
              <a:t>HCDE2 team lead</a:t>
            </a:r>
            <a:r>
              <a:rPr lang="en-US" dirty="0" smtClean="0"/>
              <a:t>: </a:t>
            </a:r>
            <a:r>
              <a:rPr lang="en-US" dirty="0"/>
              <a:t>Alex Gilbert -- </a:t>
            </a:r>
            <a:r>
              <a:rPr lang="en-US" dirty="0" smtClean="0">
                <a:hlinkClick r:id="rId3"/>
              </a:rPr>
              <a:t>agilbe@uw.edu</a:t>
            </a:r>
            <a:endParaRPr lang="en-US" dirty="0" smtClean="0"/>
          </a:p>
          <a:p>
            <a:endParaRPr lang="en-US" dirty="0">
              <a:solidFill>
                <a:srgbClr val="FF0000"/>
              </a:solidFill>
            </a:endParaRPr>
          </a:p>
        </p:txBody>
      </p:sp>
      <p:sp>
        <p:nvSpPr>
          <p:cNvPr id="4" name="Date Placeholder 3"/>
          <p:cNvSpPr>
            <a:spLocks noGrp="1"/>
          </p:cNvSpPr>
          <p:nvPr>
            <p:ph type="dt" sz="half" idx="10"/>
          </p:nvPr>
        </p:nvSpPr>
        <p:spPr/>
        <p:txBody>
          <a:bodyPr/>
          <a:lstStyle/>
          <a:p>
            <a:fld id="{7E798AD0-67A2-C749-84AE-6D50D5389EBC}" type="datetime3">
              <a:rPr lang="en-US" smtClean="0"/>
              <a:t>8 March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13</a:t>
            </a:fld>
            <a:endParaRPr lang="en-US" dirty="0"/>
          </a:p>
        </p:txBody>
      </p:sp>
    </p:spTree>
    <p:extLst>
      <p:ext uri="{BB962C8B-B14F-4D97-AF65-F5344CB8AC3E}">
        <p14:creationId xmlns:p14="http://schemas.microsoft.com/office/powerpoint/2010/main" val="18226609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Update: Unknowns Answered </a:t>
            </a:r>
            <a:r>
              <a:rPr lang="en-US" sz="2400" dirty="0" smtClean="0"/>
              <a:t>(1 of 5)</a:t>
            </a:r>
            <a:endParaRPr lang="en-US" sz="2400" dirty="0"/>
          </a:p>
        </p:txBody>
      </p:sp>
      <p:sp>
        <p:nvSpPr>
          <p:cNvPr id="3" name="Content Placeholder 2"/>
          <p:cNvSpPr>
            <a:spLocks noGrp="1"/>
          </p:cNvSpPr>
          <p:nvPr>
            <p:ph idx="1"/>
          </p:nvPr>
        </p:nvSpPr>
        <p:spPr>
          <a:xfrm>
            <a:off x="838200" y="1109272"/>
            <a:ext cx="10515600" cy="5067691"/>
          </a:xfrm>
        </p:spPr>
        <p:txBody>
          <a:bodyPr/>
          <a:lstStyle/>
          <a:p>
            <a:pPr marL="0" indent="0">
              <a:buNone/>
            </a:pPr>
            <a:r>
              <a:rPr lang="en-US" dirty="0" smtClean="0">
                <a:solidFill>
                  <a:srgbClr val="81A936"/>
                </a:solidFill>
                <a:latin typeface="Roboto" charset="0"/>
                <a:ea typeface="Roboto" charset="0"/>
                <a:cs typeface="Roboto" charset="0"/>
              </a:rPr>
              <a:t>How </a:t>
            </a:r>
            <a:r>
              <a:rPr lang="en-US" dirty="0">
                <a:solidFill>
                  <a:srgbClr val="81A936"/>
                </a:solidFill>
                <a:latin typeface="Roboto" charset="0"/>
                <a:ea typeface="Roboto" charset="0"/>
                <a:cs typeface="Roboto" charset="0"/>
              </a:rPr>
              <a:t>accurate is deriving distance from the [odometer’s] </a:t>
            </a:r>
            <a:r>
              <a:rPr lang="en-US" dirty="0" smtClean="0">
                <a:solidFill>
                  <a:srgbClr val="81A936"/>
                </a:solidFill>
                <a:latin typeface="Roboto" charset="0"/>
                <a:ea typeface="Roboto" charset="0"/>
                <a:cs typeface="Roboto" charset="0"/>
              </a:rPr>
              <a:t>velocity?</a:t>
            </a:r>
          </a:p>
          <a:p>
            <a:pPr marL="0" indent="0">
              <a:buNone/>
            </a:pPr>
            <a:r>
              <a:rPr lang="en-US" dirty="0" smtClean="0"/>
              <a:t>According to our technical expert, this method is more accurate for measure the vehicle’s distance traveled than either the vehicle’s mileage odometer, or through GPS mapping. </a:t>
            </a:r>
          </a:p>
          <a:p>
            <a:pPr lvl="0"/>
            <a:r>
              <a:rPr lang="en-US" sz="2000" dirty="0"/>
              <a:t>Although owners strongly believe the odometer is an accurate measurement of vehicle miles traveled, currently there’s no federal standard for odometer accuracy. A few automakers have been sued for inaccurate odometer reporting (up to 5% variation), as the mileage reported by the odometer is used for determining the expiration of a vehicle warranty.</a:t>
            </a:r>
          </a:p>
          <a:p>
            <a:pPr lvl="0"/>
            <a:r>
              <a:rPr lang="en-US" sz="2000" dirty="0"/>
              <a:t>GPS is not always an accurate representation either. For example, miles could be over or under-reported when the signals change, or the GPS signal is temporarily obstructed. At the very small measures, GPS with map-matching may not capture mileage from lane changes, off-road or off-map deviations, etc.</a:t>
            </a:r>
          </a:p>
          <a:p>
            <a:pPr lvl="0"/>
            <a:r>
              <a:rPr lang="en-US" sz="2000" dirty="0" smtClean="0"/>
              <a:t>For purposes </a:t>
            </a:r>
            <a:r>
              <a:rPr lang="en-US" sz="2000" dirty="0"/>
              <a:t>of assessing a RUC, both odometer and GPS are treated as acceptable measures of miles driven. </a:t>
            </a:r>
          </a:p>
          <a:p>
            <a:endParaRPr lang="en-US" dirty="0" smtClean="0"/>
          </a:p>
          <a:p>
            <a:endParaRPr lang="en-US" dirty="0"/>
          </a:p>
        </p:txBody>
      </p:sp>
      <p:sp>
        <p:nvSpPr>
          <p:cNvPr id="4" name="Date Placeholder 3"/>
          <p:cNvSpPr>
            <a:spLocks noGrp="1"/>
          </p:cNvSpPr>
          <p:nvPr>
            <p:ph type="dt" sz="half" idx="10"/>
          </p:nvPr>
        </p:nvSpPr>
        <p:spPr/>
        <p:txBody>
          <a:bodyPr/>
          <a:lstStyle/>
          <a:p>
            <a:fld id="{2CA2EDE7-DA62-6143-B450-0A2A03E9A5C3}" type="datetime3">
              <a:rPr lang="en-US" smtClean="0"/>
              <a:t>8 March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14</a:t>
            </a:fld>
            <a:endParaRPr lang="en-US" dirty="0"/>
          </a:p>
        </p:txBody>
      </p:sp>
    </p:spTree>
    <p:extLst>
      <p:ext uri="{BB962C8B-B14F-4D97-AF65-F5344CB8AC3E}">
        <p14:creationId xmlns:p14="http://schemas.microsoft.com/office/powerpoint/2010/main" val="1886386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Update: Unknowns Answered </a:t>
            </a:r>
            <a:r>
              <a:rPr lang="en-US" sz="2400" dirty="0" smtClean="0"/>
              <a:t>(2 </a:t>
            </a:r>
            <a:r>
              <a:rPr lang="en-US" sz="2400" dirty="0"/>
              <a:t>of 5)</a:t>
            </a:r>
            <a:endParaRPr lang="en-US" dirty="0"/>
          </a:p>
        </p:txBody>
      </p:sp>
      <p:sp>
        <p:nvSpPr>
          <p:cNvPr id="3" name="Content Placeholder 2"/>
          <p:cNvSpPr>
            <a:spLocks noGrp="1"/>
          </p:cNvSpPr>
          <p:nvPr>
            <p:ph idx="1"/>
          </p:nvPr>
        </p:nvSpPr>
        <p:spPr>
          <a:xfrm>
            <a:off x="838200" y="1109273"/>
            <a:ext cx="10515600" cy="1783830"/>
          </a:xfrm>
        </p:spPr>
        <p:txBody>
          <a:bodyPr/>
          <a:lstStyle/>
          <a:p>
            <a:pPr marL="0" indent="0">
              <a:buNone/>
            </a:pPr>
            <a:r>
              <a:rPr lang="en-US" dirty="0">
                <a:solidFill>
                  <a:srgbClr val="81A936"/>
                </a:solidFill>
                <a:latin typeface="Roboto" charset="0"/>
                <a:ea typeface="Roboto" charset="0"/>
                <a:cs typeface="Roboto" charset="0"/>
              </a:rPr>
              <a:t>Which Model Year vehicles have OBD ports? </a:t>
            </a:r>
            <a:endParaRPr lang="en-US" dirty="0" smtClean="0">
              <a:solidFill>
                <a:srgbClr val="81A936"/>
              </a:solidFill>
              <a:latin typeface="Roboto" charset="0"/>
              <a:ea typeface="Roboto" charset="0"/>
              <a:cs typeface="Roboto" charset="0"/>
            </a:endParaRPr>
          </a:p>
          <a:p>
            <a:pPr marL="0" indent="0">
              <a:buNone/>
            </a:pPr>
            <a:r>
              <a:rPr lang="en-US" dirty="0"/>
              <a:t>A</a:t>
            </a:r>
            <a:r>
              <a:rPr lang="en-US" dirty="0" smtClean="0"/>
              <a:t>lthough </a:t>
            </a:r>
            <a:r>
              <a:rPr lang="en-US" dirty="0"/>
              <a:t>the OBDII standards were not finalized by the regulatory agencies until 2006, all vehicles sold since 1996 have an OBD port that is capable of providing data required to calculate a RUC. </a:t>
            </a:r>
            <a:endParaRPr lang="en-US" dirty="0" smtClean="0"/>
          </a:p>
        </p:txBody>
      </p:sp>
      <p:sp>
        <p:nvSpPr>
          <p:cNvPr id="4" name="Date Placeholder 3"/>
          <p:cNvSpPr>
            <a:spLocks noGrp="1"/>
          </p:cNvSpPr>
          <p:nvPr>
            <p:ph type="dt" sz="half" idx="10"/>
          </p:nvPr>
        </p:nvSpPr>
        <p:spPr/>
        <p:txBody>
          <a:bodyPr/>
          <a:lstStyle/>
          <a:p>
            <a:fld id="{8A48ABBC-4AEF-4E4E-ADD8-04EDF00DEC56}" type="datetime3">
              <a:rPr lang="en-US" smtClean="0"/>
              <a:t>8 March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15</a:t>
            </a:fld>
            <a:endParaRPr lang="en-US" dirty="0"/>
          </a:p>
        </p:txBody>
      </p:sp>
      <p:sp>
        <p:nvSpPr>
          <p:cNvPr id="7" name="Content Placeholder 2"/>
          <p:cNvSpPr txBox="1">
            <a:spLocks/>
          </p:cNvSpPr>
          <p:nvPr/>
        </p:nvSpPr>
        <p:spPr>
          <a:xfrm>
            <a:off x="838200" y="3207897"/>
            <a:ext cx="10515600" cy="1783830"/>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a:solidFill>
                  <a:srgbClr val="81A936"/>
                </a:solidFill>
                <a:latin typeface="Roboto" charset="0"/>
                <a:ea typeface="Roboto" charset="0"/>
                <a:cs typeface="Roboto" charset="0"/>
              </a:rPr>
              <a:t>Can ODD-II devices store data? </a:t>
            </a:r>
          </a:p>
          <a:p>
            <a:pPr marL="0" indent="0">
              <a:buNone/>
            </a:pPr>
            <a:r>
              <a:rPr lang="en-US" dirty="0"/>
              <a:t>Y</a:t>
            </a:r>
            <a:r>
              <a:rPr lang="en-US" dirty="0" smtClean="0"/>
              <a:t>es. It </a:t>
            </a:r>
            <a:r>
              <a:rPr lang="en-US" dirty="0"/>
              <a:t>might be worth researching the ability of the smartphone to store mileage data, rather than storing it on the OBDII device. </a:t>
            </a:r>
            <a:r>
              <a:rPr lang="en-US" dirty="0" smtClean="0"/>
              <a:t>Possible collaboration with a </a:t>
            </a:r>
            <a:r>
              <a:rPr lang="en-US" dirty="0"/>
              <a:t>firm from Norway [Q-Free, </a:t>
            </a:r>
            <a:r>
              <a:rPr lang="en-US" u="sng" dirty="0">
                <a:hlinkClick r:id="rId2"/>
              </a:rPr>
              <a:t>https://</a:t>
            </a:r>
            <a:r>
              <a:rPr lang="en-US" u="sng" dirty="0" smtClean="0">
                <a:hlinkClick r:id="rId2"/>
              </a:rPr>
              <a:t>www.q-free.com</a:t>
            </a:r>
            <a:r>
              <a:rPr lang="en-US" dirty="0" smtClean="0"/>
              <a:t>] reported </a:t>
            </a:r>
            <a:r>
              <a:rPr lang="en-US" dirty="0"/>
              <a:t>they were working on an app that would keep road charging information on the phone itself (I believe they were considering tolls, not RUC).</a:t>
            </a:r>
          </a:p>
        </p:txBody>
      </p:sp>
    </p:spTree>
    <p:extLst>
      <p:ext uri="{BB962C8B-B14F-4D97-AF65-F5344CB8AC3E}">
        <p14:creationId xmlns:p14="http://schemas.microsoft.com/office/powerpoint/2010/main" val="2687478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Update: Unknowns Answered </a:t>
            </a:r>
            <a:r>
              <a:rPr lang="en-US" sz="2400" dirty="0" smtClean="0"/>
              <a:t>(3 of 5)</a:t>
            </a:r>
            <a:endParaRPr lang="en-US" sz="2400" dirty="0"/>
          </a:p>
        </p:txBody>
      </p:sp>
      <p:sp>
        <p:nvSpPr>
          <p:cNvPr id="3" name="Content Placeholder 2"/>
          <p:cNvSpPr>
            <a:spLocks noGrp="1"/>
          </p:cNvSpPr>
          <p:nvPr>
            <p:ph idx="1"/>
          </p:nvPr>
        </p:nvSpPr>
        <p:spPr>
          <a:xfrm>
            <a:off x="838200" y="1109273"/>
            <a:ext cx="10515600" cy="1783830"/>
          </a:xfrm>
        </p:spPr>
        <p:txBody>
          <a:bodyPr/>
          <a:lstStyle/>
          <a:p>
            <a:pPr marL="0" indent="0">
              <a:buNone/>
            </a:pPr>
            <a:r>
              <a:rPr lang="en-US" dirty="0">
                <a:solidFill>
                  <a:srgbClr val="81A936"/>
                </a:solidFill>
                <a:latin typeface="Roboto" charset="0"/>
                <a:ea typeface="Roboto" charset="0"/>
                <a:cs typeface="Roboto" charset="0"/>
              </a:rPr>
              <a:t>How often is mileage data transmitted to the cloud?</a:t>
            </a:r>
          </a:p>
          <a:p>
            <a:pPr marL="0" indent="0">
              <a:buNone/>
            </a:pPr>
            <a:r>
              <a:rPr lang="en-US" dirty="0"/>
              <a:t>In the recent California pilot, the transmission of data is 1x per day. This is </a:t>
            </a:r>
            <a:r>
              <a:rPr lang="en-US" dirty="0" smtClean="0"/>
              <a:t>not </a:t>
            </a:r>
            <a:r>
              <a:rPr lang="en-US" dirty="0"/>
              <a:t>a requirement, since mileage is billed to RUC participants only once every </a:t>
            </a:r>
            <a:r>
              <a:rPr lang="en-US" dirty="0" smtClean="0"/>
              <a:t>month </a:t>
            </a:r>
            <a:r>
              <a:rPr lang="en-US" dirty="0"/>
              <a:t>(or quarter). </a:t>
            </a:r>
            <a:endParaRPr lang="en-US" dirty="0" smtClean="0"/>
          </a:p>
          <a:p>
            <a:pPr lvl="0"/>
            <a:r>
              <a:rPr lang="en-US" sz="2400" dirty="0"/>
              <a:t>As the team considers ways to build an app that users will like, having mileage data available at least daily (if not in real-time) might be a desirable feature that can spawn other interesting features. For example, OBDII device providers </a:t>
            </a:r>
            <a:r>
              <a:rPr lang="en-US" sz="2400" dirty="0" smtClean="0">
                <a:hlinkClick r:id="rId2"/>
              </a:rPr>
              <a:t>Azuga</a:t>
            </a:r>
            <a:r>
              <a:rPr lang="en-US" sz="2400" dirty="0" smtClean="0"/>
              <a:t>, </a:t>
            </a:r>
            <a:r>
              <a:rPr lang="en-US" sz="2400" dirty="0">
                <a:hlinkClick r:id="rId3"/>
              </a:rPr>
              <a:t>IMS</a:t>
            </a:r>
            <a:r>
              <a:rPr lang="en-US" sz="2400" dirty="0"/>
              <a:t> </a:t>
            </a:r>
            <a:r>
              <a:rPr lang="en-US" sz="2400" dirty="0" smtClean="0"/>
              <a:t>and </a:t>
            </a:r>
            <a:r>
              <a:rPr lang="en-US" sz="2400" dirty="0" smtClean="0">
                <a:hlinkClick r:id="rId4"/>
              </a:rPr>
              <a:t>Automatic</a:t>
            </a:r>
            <a:r>
              <a:rPr lang="en-US" sz="2400" dirty="0"/>
              <a:t> </a:t>
            </a:r>
            <a:r>
              <a:rPr lang="en-US" sz="2400" dirty="0" smtClean="0"/>
              <a:t>all </a:t>
            </a:r>
            <a:r>
              <a:rPr lang="en-US" sz="2400" dirty="0"/>
              <a:t>have interesting features to provide drivers so that the data they are collecting for their clients (government RUC and tolling programs, insurance companies wanting to verify mileage) is not the only reason for drivers to use their devices.</a:t>
            </a:r>
          </a:p>
          <a:p>
            <a:endParaRPr lang="en-US" dirty="0" smtClean="0"/>
          </a:p>
        </p:txBody>
      </p:sp>
      <p:sp>
        <p:nvSpPr>
          <p:cNvPr id="4" name="Date Placeholder 3"/>
          <p:cNvSpPr>
            <a:spLocks noGrp="1"/>
          </p:cNvSpPr>
          <p:nvPr>
            <p:ph type="dt" sz="half" idx="10"/>
          </p:nvPr>
        </p:nvSpPr>
        <p:spPr/>
        <p:txBody>
          <a:bodyPr/>
          <a:lstStyle/>
          <a:p>
            <a:fld id="{1802BB0A-187B-7C42-8155-5DCBE006E981}" type="datetime3">
              <a:rPr lang="en-US" smtClean="0"/>
              <a:t>8 March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16</a:t>
            </a:fld>
            <a:endParaRPr lang="en-US" dirty="0"/>
          </a:p>
        </p:txBody>
      </p:sp>
    </p:spTree>
    <p:extLst>
      <p:ext uri="{BB962C8B-B14F-4D97-AF65-F5344CB8AC3E}">
        <p14:creationId xmlns:p14="http://schemas.microsoft.com/office/powerpoint/2010/main" val="1686257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Update: Unknowns Answered </a:t>
            </a:r>
            <a:r>
              <a:rPr lang="en-US" sz="2400" dirty="0" smtClean="0"/>
              <a:t>(4 of 5)</a:t>
            </a:r>
            <a:endParaRPr lang="en-US" sz="2400" dirty="0"/>
          </a:p>
        </p:txBody>
      </p:sp>
      <p:sp>
        <p:nvSpPr>
          <p:cNvPr id="3" name="Content Placeholder 2"/>
          <p:cNvSpPr>
            <a:spLocks noGrp="1"/>
          </p:cNvSpPr>
          <p:nvPr>
            <p:ph idx="1"/>
          </p:nvPr>
        </p:nvSpPr>
        <p:spPr>
          <a:xfrm>
            <a:off x="838200" y="1109273"/>
            <a:ext cx="10515600" cy="1783830"/>
          </a:xfrm>
        </p:spPr>
        <p:txBody>
          <a:bodyPr/>
          <a:lstStyle/>
          <a:p>
            <a:pPr marL="0" indent="0">
              <a:buNone/>
            </a:pPr>
            <a:r>
              <a:rPr lang="en-US" dirty="0">
                <a:solidFill>
                  <a:srgbClr val="81A936"/>
                </a:solidFill>
                <a:latin typeface="Roboto" charset="0"/>
                <a:ea typeface="Roboto" charset="0"/>
                <a:cs typeface="Roboto" charset="0"/>
              </a:rPr>
              <a:t>How many cars are equipped with </a:t>
            </a:r>
            <a:r>
              <a:rPr lang="en-US" dirty="0" smtClean="0">
                <a:solidFill>
                  <a:srgbClr val="81A936"/>
                </a:solidFill>
                <a:latin typeface="Roboto" charset="0"/>
                <a:ea typeface="Roboto" charset="0"/>
                <a:cs typeface="Roboto" charset="0"/>
              </a:rPr>
              <a:t>Bluetooth </a:t>
            </a:r>
            <a:r>
              <a:rPr lang="en-US" dirty="0">
                <a:solidFill>
                  <a:srgbClr val="81A936"/>
                </a:solidFill>
                <a:latin typeface="Roboto" charset="0"/>
                <a:ea typeface="Roboto" charset="0"/>
                <a:cs typeface="Roboto" charset="0"/>
              </a:rPr>
              <a:t>technology?</a:t>
            </a:r>
          </a:p>
          <a:p>
            <a:pPr marL="0" indent="0">
              <a:buNone/>
            </a:pPr>
            <a:r>
              <a:rPr lang="en-US" dirty="0"/>
              <a:t>Market forecasts from 2010 indicate that about 90% of new vehicles would be Bluetooth enabled by 2016. The team might want to research this question further. However, in reality, dependability of Bluetooth in automobiles has been poor. If consumers are frustrated by the poor performance, relying on Bluetooth as a means of critical vehicle authentication for RUC purposes could be an issue. </a:t>
            </a:r>
            <a:r>
              <a:rPr lang="en-US" dirty="0" smtClean="0">
                <a:hlinkClick r:id="rId2"/>
              </a:rPr>
              <a:t>More info</a:t>
            </a:r>
            <a:r>
              <a:rPr lang="en-US" dirty="0" smtClean="0"/>
              <a:t>.</a:t>
            </a:r>
          </a:p>
          <a:p>
            <a:pPr lvl="0"/>
            <a:r>
              <a:rPr lang="en-US" sz="2400" dirty="0"/>
              <a:t>For the pilot project (and development of this app), we are not concerned about wide availability of Bluetooth or USB, since the smartphone approach is still in proof-of-concept phase. If the team uses Bluetooth or USB as a means of RUC vehicle authentication, we will just need to point out that the system’s functionality will depend upon the availability and reliability of the drivers’ in-vehicle Bluetooth capabilities. </a:t>
            </a:r>
          </a:p>
          <a:p>
            <a:endParaRPr lang="en-US" dirty="0" smtClean="0"/>
          </a:p>
        </p:txBody>
      </p:sp>
      <p:sp>
        <p:nvSpPr>
          <p:cNvPr id="4" name="Date Placeholder 3"/>
          <p:cNvSpPr>
            <a:spLocks noGrp="1"/>
          </p:cNvSpPr>
          <p:nvPr>
            <p:ph type="dt" sz="half" idx="10"/>
          </p:nvPr>
        </p:nvSpPr>
        <p:spPr/>
        <p:txBody>
          <a:bodyPr/>
          <a:lstStyle/>
          <a:p>
            <a:fld id="{712DDC41-8C54-754C-8726-1932841729F3}" type="datetime3">
              <a:rPr lang="en-US" smtClean="0"/>
              <a:t>8 March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17</a:t>
            </a:fld>
            <a:endParaRPr lang="en-US" dirty="0"/>
          </a:p>
        </p:txBody>
      </p:sp>
    </p:spTree>
    <p:extLst>
      <p:ext uri="{BB962C8B-B14F-4D97-AF65-F5344CB8AC3E}">
        <p14:creationId xmlns:p14="http://schemas.microsoft.com/office/powerpoint/2010/main" val="8938239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Update: Unknowns Answered </a:t>
            </a:r>
            <a:r>
              <a:rPr lang="en-US" sz="2400" dirty="0" smtClean="0"/>
              <a:t>(5 of 5)</a:t>
            </a:r>
            <a:endParaRPr lang="en-US" sz="2400" dirty="0"/>
          </a:p>
        </p:txBody>
      </p:sp>
      <p:sp>
        <p:nvSpPr>
          <p:cNvPr id="3" name="Content Placeholder 2"/>
          <p:cNvSpPr>
            <a:spLocks noGrp="1"/>
          </p:cNvSpPr>
          <p:nvPr>
            <p:ph idx="1"/>
          </p:nvPr>
        </p:nvSpPr>
        <p:spPr>
          <a:xfrm>
            <a:off x="838200" y="1109273"/>
            <a:ext cx="10515600" cy="1783830"/>
          </a:xfrm>
        </p:spPr>
        <p:txBody>
          <a:bodyPr/>
          <a:lstStyle/>
          <a:p>
            <a:pPr marL="0" indent="0">
              <a:buNone/>
            </a:pPr>
            <a:r>
              <a:rPr lang="en-US" dirty="0">
                <a:solidFill>
                  <a:srgbClr val="81A936"/>
                </a:solidFill>
                <a:latin typeface="Roboto" charset="0"/>
                <a:ea typeface="Roboto" charset="0"/>
                <a:cs typeface="Roboto" charset="0"/>
              </a:rPr>
              <a:t>How many cars are equipped with USB inputs? </a:t>
            </a:r>
            <a:endParaRPr lang="en-US" dirty="0" smtClean="0">
              <a:solidFill>
                <a:srgbClr val="81A936"/>
              </a:solidFill>
              <a:latin typeface="Roboto" charset="0"/>
              <a:ea typeface="Roboto" charset="0"/>
              <a:cs typeface="Roboto" charset="0"/>
            </a:endParaRPr>
          </a:p>
          <a:p>
            <a:pPr marL="0" indent="0">
              <a:buNone/>
            </a:pPr>
            <a:r>
              <a:rPr lang="en-US" dirty="0"/>
              <a:t> The number has increased from 3.3 million in vehicles sold in 2005, to a projected 16.7 million in vehicles sold MY 2022</a:t>
            </a:r>
            <a:r>
              <a:rPr lang="en-US" dirty="0" smtClean="0"/>
              <a:t>.</a:t>
            </a:r>
          </a:p>
        </p:txBody>
      </p:sp>
      <p:sp>
        <p:nvSpPr>
          <p:cNvPr id="4" name="Date Placeholder 3"/>
          <p:cNvSpPr>
            <a:spLocks noGrp="1"/>
          </p:cNvSpPr>
          <p:nvPr>
            <p:ph type="dt" sz="half" idx="10"/>
          </p:nvPr>
        </p:nvSpPr>
        <p:spPr/>
        <p:txBody>
          <a:bodyPr/>
          <a:lstStyle/>
          <a:p>
            <a:fld id="{C64AAFB4-73AB-8041-9663-2CAC7E2F4ED3}" type="datetime3">
              <a:rPr lang="en-US" smtClean="0"/>
              <a:t>8 March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18</a:t>
            </a:fld>
            <a:endParaRPr lang="en-US" dirty="0"/>
          </a:p>
        </p:txBody>
      </p:sp>
      <p:sp>
        <p:nvSpPr>
          <p:cNvPr id="7" name="Content Placeholder 2"/>
          <p:cNvSpPr txBox="1">
            <a:spLocks/>
          </p:cNvSpPr>
          <p:nvPr/>
        </p:nvSpPr>
        <p:spPr>
          <a:xfrm>
            <a:off x="838200" y="2863122"/>
            <a:ext cx="10515600" cy="1783830"/>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a:solidFill>
                  <a:srgbClr val="81A936"/>
                </a:solidFill>
                <a:latin typeface="Roboto" charset="0"/>
                <a:ea typeface="Roboto" charset="0"/>
                <a:cs typeface="Roboto" charset="0"/>
              </a:rPr>
              <a:t>Can vehicles be authenticated via the USB port</a:t>
            </a:r>
            <a:r>
              <a:rPr lang="en-US" dirty="0" smtClean="0">
                <a:solidFill>
                  <a:srgbClr val="81A936"/>
                </a:solidFill>
                <a:latin typeface="Roboto" charset="0"/>
                <a:ea typeface="Roboto" charset="0"/>
                <a:cs typeface="Roboto" charset="0"/>
              </a:rPr>
              <a:t>?</a:t>
            </a:r>
          </a:p>
          <a:p>
            <a:pPr marL="0" indent="0">
              <a:buNone/>
            </a:pPr>
            <a:r>
              <a:rPr lang="en-US" dirty="0" smtClean="0"/>
              <a:t>Still unknown </a:t>
            </a:r>
            <a:r>
              <a:rPr lang="mr-IN" dirty="0" smtClean="0"/>
              <a:t>–</a:t>
            </a:r>
            <a:r>
              <a:rPr lang="en-US" dirty="0" smtClean="0"/>
              <a:t> will continue to research</a:t>
            </a:r>
          </a:p>
        </p:txBody>
      </p:sp>
    </p:spTree>
    <p:extLst>
      <p:ext uri="{BB962C8B-B14F-4D97-AF65-F5344CB8AC3E}">
        <p14:creationId xmlns:p14="http://schemas.microsoft.com/office/powerpoint/2010/main" val="1107784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Platform Considerations</a:t>
            </a:r>
            <a:endParaRPr lang="en-US" dirty="0"/>
          </a:p>
        </p:txBody>
      </p:sp>
      <p:sp>
        <p:nvSpPr>
          <p:cNvPr id="12" name="Content Placeholder 11"/>
          <p:cNvSpPr>
            <a:spLocks noGrp="1"/>
          </p:cNvSpPr>
          <p:nvPr>
            <p:ph idx="1"/>
          </p:nvPr>
        </p:nvSpPr>
        <p:spPr>
          <a:xfrm>
            <a:off x="838200" y="1351722"/>
            <a:ext cx="8070273" cy="4825241"/>
          </a:xfrm>
        </p:spPr>
        <p:txBody>
          <a:bodyPr/>
          <a:lstStyle/>
          <a:p>
            <a:r>
              <a:rPr lang="en-US" dirty="0" smtClean="0"/>
              <a:t>Project to be built with </a:t>
            </a:r>
            <a:r>
              <a:rPr lang="en-US" dirty="0" smtClean="0">
                <a:latin typeface="Roboto" charset="0"/>
                <a:ea typeface="Roboto" charset="0"/>
                <a:cs typeface="Roboto" charset="0"/>
              </a:rPr>
              <a:t>iOS/Swift</a:t>
            </a:r>
          </a:p>
          <a:p>
            <a:endParaRPr lang="en-US" dirty="0" smtClean="0"/>
          </a:p>
          <a:p>
            <a:pPr marL="0" indent="0">
              <a:buNone/>
            </a:pPr>
            <a:r>
              <a:rPr lang="en-US" dirty="0" smtClean="0">
                <a:solidFill>
                  <a:srgbClr val="81A936"/>
                </a:solidFill>
                <a:latin typeface="Roboto" charset="0"/>
                <a:ea typeface="Roboto" charset="0"/>
                <a:cs typeface="Roboto" charset="0"/>
              </a:rPr>
              <a:t>Why?</a:t>
            </a:r>
          </a:p>
          <a:p>
            <a:r>
              <a:rPr lang="en-US" dirty="0" smtClean="0"/>
              <a:t>Team has experience with iOS development</a:t>
            </a:r>
          </a:p>
          <a:p>
            <a:r>
              <a:rPr lang="en-US" dirty="0" smtClean="0"/>
              <a:t>EE team is already building Android</a:t>
            </a:r>
          </a:p>
          <a:p>
            <a:r>
              <a:rPr lang="en-US" dirty="0" smtClean="0"/>
              <a:t>iOS is second most popular mobile OS in the United States</a:t>
            </a:r>
            <a:endParaRPr lang="en-US" dirty="0"/>
          </a:p>
        </p:txBody>
      </p:sp>
      <p:sp>
        <p:nvSpPr>
          <p:cNvPr id="4" name="Date Placeholder 3"/>
          <p:cNvSpPr>
            <a:spLocks noGrp="1"/>
          </p:cNvSpPr>
          <p:nvPr>
            <p:ph type="dt" sz="half" idx="10"/>
          </p:nvPr>
        </p:nvSpPr>
        <p:spPr/>
        <p:txBody>
          <a:bodyPr/>
          <a:lstStyle/>
          <a:p>
            <a:fld id="{A37AE9A2-4BE1-6949-BF9D-B1D65EA4D689}" type="datetime3">
              <a:rPr lang="en-US" smtClean="0"/>
              <a:t>8 March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19</a:t>
            </a:fld>
            <a:endParaRPr lang="en-US" dirty="0"/>
          </a:p>
        </p:txBody>
      </p:sp>
      <p:pic>
        <p:nvPicPr>
          <p:cNvPr id="13" name="Picture 1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9372600" y="1232452"/>
            <a:ext cx="2401026" cy="2371385"/>
          </a:xfrm>
          <a:prstGeom prst="rect">
            <a:avLst/>
          </a:prstGeom>
        </p:spPr>
      </p:pic>
    </p:spTree>
    <p:extLst>
      <p:ext uri="{BB962C8B-B14F-4D97-AF65-F5344CB8AC3E}">
        <p14:creationId xmlns:p14="http://schemas.microsoft.com/office/powerpoint/2010/main" val="926867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pPr marL="571500" indent="-571500">
              <a:lnSpc>
                <a:spcPct val="150000"/>
              </a:lnSpc>
              <a:buFont typeface="+mj-lt"/>
              <a:buAutoNum type="romanUcPeriod"/>
            </a:pPr>
            <a:r>
              <a:rPr lang="en-US" dirty="0" smtClean="0"/>
              <a:t>Project </a:t>
            </a:r>
            <a:r>
              <a:rPr lang="en-US" dirty="0" smtClean="0"/>
              <a:t>Information</a:t>
            </a:r>
            <a:endParaRPr lang="en-US" dirty="0" smtClean="0"/>
          </a:p>
          <a:p>
            <a:pPr marL="571500" indent="-571500">
              <a:lnSpc>
                <a:spcPct val="150000"/>
              </a:lnSpc>
              <a:buFont typeface="+mj-lt"/>
              <a:buAutoNum type="romanUcPeriod"/>
            </a:pPr>
            <a:r>
              <a:rPr lang="en-US" dirty="0" smtClean="0"/>
              <a:t>Project Status &amp; Research </a:t>
            </a:r>
            <a:r>
              <a:rPr lang="en-US" dirty="0" smtClean="0"/>
              <a:t>Updates</a:t>
            </a:r>
          </a:p>
          <a:p>
            <a:pPr marL="571500" indent="-571500">
              <a:lnSpc>
                <a:spcPct val="150000"/>
              </a:lnSpc>
              <a:buFont typeface="+mj-lt"/>
              <a:buAutoNum type="romanUcPeriod"/>
            </a:pPr>
            <a:r>
              <a:rPr lang="en-US" dirty="0" smtClean="0"/>
              <a:t>Competitive Matrix</a:t>
            </a:r>
            <a:endParaRPr lang="en-US" dirty="0" smtClean="0"/>
          </a:p>
          <a:p>
            <a:pPr marL="571500" indent="-571500">
              <a:lnSpc>
                <a:spcPct val="150000"/>
              </a:lnSpc>
              <a:buFont typeface="+mj-lt"/>
              <a:buAutoNum type="romanUcPeriod"/>
            </a:pPr>
            <a:r>
              <a:rPr lang="en-US" dirty="0" smtClean="0"/>
              <a:t>Solution Selection</a:t>
            </a:r>
          </a:p>
          <a:p>
            <a:pPr marL="571500" indent="-571500">
              <a:lnSpc>
                <a:spcPct val="150000"/>
              </a:lnSpc>
              <a:buFont typeface="+mj-lt"/>
              <a:buAutoNum type="romanUcPeriod"/>
            </a:pPr>
            <a:r>
              <a:rPr lang="en-US" dirty="0" smtClean="0"/>
              <a:t>Prototypes &amp; State Diagrams</a:t>
            </a:r>
          </a:p>
          <a:p>
            <a:pPr marL="571500" indent="-571500">
              <a:lnSpc>
                <a:spcPct val="150000"/>
              </a:lnSpc>
              <a:buFont typeface="+mj-lt"/>
              <a:buAutoNum type="romanUcPeriod"/>
            </a:pPr>
            <a:r>
              <a:rPr lang="en-US" dirty="0" smtClean="0"/>
              <a:t>Appendix</a:t>
            </a:r>
          </a:p>
          <a:p>
            <a:pPr marL="571500" indent="-571500">
              <a:lnSpc>
                <a:spcPct val="150000"/>
              </a:lnSpc>
              <a:buFont typeface="+mj-lt"/>
              <a:buAutoNum type="romanUcPeriod"/>
            </a:pPr>
            <a:endParaRPr lang="en-US" dirty="0"/>
          </a:p>
        </p:txBody>
      </p:sp>
      <p:sp>
        <p:nvSpPr>
          <p:cNvPr id="4" name="Date Placeholder 3"/>
          <p:cNvSpPr>
            <a:spLocks noGrp="1"/>
          </p:cNvSpPr>
          <p:nvPr>
            <p:ph type="dt" sz="half" idx="10"/>
          </p:nvPr>
        </p:nvSpPr>
        <p:spPr/>
        <p:txBody>
          <a:bodyPr/>
          <a:lstStyle/>
          <a:p>
            <a:fld id="{2FCAF9F5-FA80-DC4F-BB7D-A473674191E3}" type="datetime3">
              <a:rPr lang="en-US" smtClean="0"/>
              <a:t>8 March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2</a:t>
            </a:fld>
            <a:endParaRPr lang="en-US" dirty="0"/>
          </a:p>
        </p:txBody>
      </p:sp>
    </p:spTree>
    <p:extLst>
      <p:ext uri="{BB962C8B-B14F-4D97-AF65-F5344CB8AC3E}">
        <p14:creationId xmlns:p14="http://schemas.microsoft.com/office/powerpoint/2010/main" val="19255185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 # 1 </a:t>
            </a:r>
            <a:r>
              <a:rPr lang="en-US" sz="2400" dirty="0" smtClean="0"/>
              <a:t>(of 3)</a:t>
            </a:r>
            <a:endParaRPr lang="en-US" dirty="0"/>
          </a:p>
        </p:txBody>
      </p:sp>
      <p:sp>
        <p:nvSpPr>
          <p:cNvPr id="4" name="Date Placeholder 3"/>
          <p:cNvSpPr>
            <a:spLocks noGrp="1"/>
          </p:cNvSpPr>
          <p:nvPr>
            <p:ph type="dt" sz="half" idx="10"/>
          </p:nvPr>
        </p:nvSpPr>
        <p:spPr/>
        <p:txBody>
          <a:bodyPr/>
          <a:lstStyle/>
          <a:p>
            <a:fld id="{964FF7CD-5752-D34B-8B09-E15CF6F41E5B}" type="datetime3">
              <a:rPr lang="en-US" smtClean="0"/>
              <a:t>8 March 2017</a:t>
            </a:fld>
            <a:endParaRPr lang="en-US" dirty="0"/>
          </a:p>
        </p:txBody>
      </p:sp>
      <p:sp>
        <p:nvSpPr>
          <p:cNvPr id="5" name="Footer Placeholder 4"/>
          <p:cNvSpPr>
            <a:spLocks noGrp="1"/>
          </p:cNvSpPr>
          <p:nvPr>
            <p:ph type="ftr" sz="quarter" idx="11"/>
          </p:nvPr>
        </p:nvSpPr>
        <p:spPr/>
        <p:txBody>
          <a:bodyPr/>
          <a:lstStyle/>
          <a:p>
            <a:r>
              <a:rPr lang="en-US" dirty="0"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20</a:t>
            </a:fld>
            <a:endParaRPr lang="en-US" dirty="0"/>
          </a:p>
        </p:txBody>
      </p:sp>
      <p:sp>
        <p:nvSpPr>
          <p:cNvPr id="8" name="Content Placeholder 2"/>
          <p:cNvSpPr>
            <a:spLocks noGrp="1"/>
          </p:cNvSpPr>
          <p:nvPr>
            <p:ph idx="1"/>
          </p:nvPr>
        </p:nvSpPr>
        <p:spPr>
          <a:xfrm>
            <a:off x="4188940" y="1129300"/>
            <a:ext cx="7164859" cy="5047663"/>
          </a:xfrm>
        </p:spPr>
        <p:txBody>
          <a:bodyPr/>
          <a:lstStyle/>
          <a:p>
            <a:r>
              <a:rPr lang="en-US" sz="2200" dirty="0" smtClean="0"/>
              <a:t>Michael is a recent graduate of the University of Washington working at Microsoft in Redmond, WA</a:t>
            </a:r>
          </a:p>
          <a:p>
            <a:r>
              <a:rPr lang="en-US" sz="2200" dirty="0" smtClean="0"/>
              <a:t>Living in Capitol Hill, Michael commutes to the eastside 5 days a week across the 520 to get to work</a:t>
            </a:r>
          </a:p>
          <a:p>
            <a:r>
              <a:rPr lang="en-US" sz="2200" dirty="0" smtClean="0"/>
              <a:t>Michael drives a white 2001 Ford Escape, which averages 25-30 mile per gallon</a:t>
            </a:r>
          </a:p>
          <a:p>
            <a:r>
              <a:rPr lang="en-US" sz="2200" dirty="0" smtClean="0"/>
              <a:t>One day at work, Michael sees a senior executive at the company parking lot driving a Tesla and realizes that he doesn’t have to pay the gas tax Michael has to when he goes to the pump</a:t>
            </a:r>
          </a:p>
          <a:p>
            <a:r>
              <a:rPr lang="en-US" sz="2200" dirty="0" smtClean="0"/>
              <a:t>Michael is unhappy about this and wants the WA state government to enact a fair tax across all citizens (regardless of car type) to improve roads</a:t>
            </a:r>
            <a:endParaRPr lang="en-US" sz="2200" dirty="0"/>
          </a:p>
        </p:txBody>
      </p:sp>
      <p:sp>
        <p:nvSpPr>
          <p:cNvPr id="9" name="Content Placeholder 2"/>
          <p:cNvSpPr txBox="1">
            <a:spLocks/>
          </p:cNvSpPr>
          <p:nvPr/>
        </p:nvSpPr>
        <p:spPr>
          <a:xfrm>
            <a:off x="988541" y="1351722"/>
            <a:ext cx="7164859" cy="4825241"/>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p>
        </p:txBody>
      </p:sp>
      <p:sp>
        <p:nvSpPr>
          <p:cNvPr id="10" name="Content Placeholder 2"/>
          <p:cNvSpPr txBox="1">
            <a:spLocks/>
          </p:cNvSpPr>
          <p:nvPr/>
        </p:nvSpPr>
        <p:spPr>
          <a:xfrm>
            <a:off x="751701" y="2424522"/>
            <a:ext cx="3190103" cy="56581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3200" dirty="0" smtClean="0">
                <a:solidFill>
                  <a:srgbClr val="81A936"/>
                </a:solidFill>
                <a:latin typeface="Roboto" charset="0"/>
                <a:ea typeface="Roboto" charset="0"/>
                <a:cs typeface="Roboto" charset="0"/>
              </a:rPr>
              <a:t>Michael Cornell</a:t>
            </a:r>
          </a:p>
        </p:txBody>
      </p:sp>
      <p:graphicFrame>
        <p:nvGraphicFramePr>
          <p:cNvPr id="14" name="Table 13"/>
          <p:cNvGraphicFramePr>
            <a:graphicFrameLocks noGrp="1"/>
          </p:cNvGraphicFramePr>
          <p:nvPr>
            <p:extLst/>
          </p:nvPr>
        </p:nvGraphicFramePr>
        <p:xfrm>
          <a:off x="787399" y="2990334"/>
          <a:ext cx="3401541" cy="2545493"/>
        </p:xfrm>
        <a:graphic>
          <a:graphicData uri="http://schemas.openxmlformats.org/drawingml/2006/table">
            <a:tbl>
              <a:tblPr firstRow="1" bandRow="1">
                <a:tableStyleId>{5C22544A-7EE6-4342-B048-85BDC9FD1C3A}</a:tableStyleId>
              </a:tblPr>
              <a:tblGrid>
                <a:gridCol w="1226752"/>
                <a:gridCol w="2174789"/>
              </a:tblGrid>
              <a:tr h="488770">
                <a:tc>
                  <a:txBody>
                    <a:bodyPr/>
                    <a:lstStyle/>
                    <a:p>
                      <a:r>
                        <a:rPr lang="en-US" b="0" i="0" dirty="0" smtClean="0">
                          <a:solidFill>
                            <a:srgbClr val="04223F"/>
                          </a:solidFill>
                          <a:latin typeface="Roboto" charset="0"/>
                          <a:ea typeface="Roboto" charset="0"/>
                          <a:cs typeface="Roboto" charset="0"/>
                        </a:rPr>
                        <a:t>Age</a:t>
                      </a:r>
                      <a:endParaRPr lang="en-US" b="0" i="0" dirty="0">
                        <a:solidFill>
                          <a:srgbClr val="04223F"/>
                        </a:solidFill>
                        <a:latin typeface="Roboto" charset="0"/>
                        <a:ea typeface="Roboto" charset="0"/>
                        <a:cs typeface="Roboto" charset="0"/>
                      </a:endParaRPr>
                    </a:p>
                  </a:txBody>
                  <a:tcPr>
                    <a:noFill/>
                  </a:tcPr>
                </a:tc>
                <a:tc>
                  <a:txBody>
                    <a:bodyPr/>
                    <a:lstStyle/>
                    <a:p>
                      <a:r>
                        <a:rPr lang="en-US" b="0" i="0" dirty="0" smtClean="0">
                          <a:solidFill>
                            <a:srgbClr val="04223F"/>
                          </a:solidFill>
                          <a:latin typeface="Roboto Light" charset="0"/>
                          <a:ea typeface="Roboto Light" charset="0"/>
                          <a:cs typeface="Roboto Light" charset="0"/>
                        </a:rPr>
                        <a:t>24</a:t>
                      </a:r>
                      <a:endParaRPr lang="en-US" b="0" i="0" dirty="0">
                        <a:solidFill>
                          <a:srgbClr val="04223F"/>
                        </a:solidFill>
                        <a:latin typeface="Roboto Light" charset="0"/>
                        <a:ea typeface="Roboto Light" charset="0"/>
                        <a:cs typeface="Roboto Light" charset="0"/>
                      </a:endParaRPr>
                    </a:p>
                  </a:txBody>
                  <a:tcPr>
                    <a:noFill/>
                  </a:tcPr>
                </a:tc>
              </a:tr>
              <a:tr h="488770">
                <a:tc>
                  <a:txBody>
                    <a:bodyPr/>
                    <a:lstStyle/>
                    <a:p>
                      <a:r>
                        <a:rPr lang="en-US" b="0" i="0" dirty="0" smtClean="0">
                          <a:solidFill>
                            <a:srgbClr val="04223F"/>
                          </a:solidFill>
                          <a:latin typeface="Roboto" charset="0"/>
                          <a:ea typeface="Roboto" charset="0"/>
                          <a:cs typeface="Roboto" charset="0"/>
                        </a:rPr>
                        <a:t>Education</a:t>
                      </a:r>
                      <a:endParaRPr lang="en-US" b="0" i="0" dirty="0">
                        <a:solidFill>
                          <a:srgbClr val="04223F"/>
                        </a:solidFill>
                        <a:latin typeface="Roboto" charset="0"/>
                        <a:ea typeface="Roboto" charset="0"/>
                        <a:cs typeface="Roboto" charset="0"/>
                      </a:endParaRPr>
                    </a:p>
                  </a:txBody>
                  <a:tcPr>
                    <a:noFill/>
                  </a:tcPr>
                </a:tc>
                <a:tc>
                  <a:txBody>
                    <a:bodyPr/>
                    <a:lstStyle/>
                    <a:p>
                      <a:r>
                        <a:rPr lang="en-US" b="0" i="0" dirty="0" smtClean="0">
                          <a:solidFill>
                            <a:srgbClr val="04223F"/>
                          </a:solidFill>
                          <a:latin typeface="Roboto Light" charset="0"/>
                          <a:ea typeface="Roboto Light" charset="0"/>
                          <a:cs typeface="Roboto Light" charset="0"/>
                        </a:rPr>
                        <a:t>Bachelors</a:t>
                      </a:r>
                      <a:endParaRPr lang="en-US" b="0" i="0" dirty="0">
                        <a:solidFill>
                          <a:srgbClr val="04223F"/>
                        </a:solidFill>
                        <a:latin typeface="Roboto Light" charset="0"/>
                        <a:ea typeface="Roboto Light" charset="0"/>
                        <a:cs typeface="Roboto Light" charset="0"/>
                      </a:endParaRPr>
                    </a:p>
                  </a:txBody>
                  <a:tcPr>
                    <a:noFill/>
                  </a:tcPr>
                </a:tc>
              </a:tr>
              <a:tr h="488770">
                <a:tc>
                  <a:txBody>
                    <a:bodyPr/>
                    <a:lstStyle/>
                    <a:p>
                      <a:r>
                        <a:rPr lang="en-US" b="0" i="0" dirty="0" smtClean="0">
                          <a:solidFill>
                            <a:srgbClr val="04223F"/>
                          </a:solidFill>
                          <a:latin typeface="Roboto" charset="0"/>
                          <a:ea typeface="Roboto" charset="0"/>
                          <a:cs typeface="Roboto" charset="0"/>
                        </a:rPr>
                        <a:t>Marital</a:t>
                      </a:r>
                      <a:endParaRPr lang="en-US" b="0" i="0" dirty="0">
                        <a:solidFill>
                          <a:srgbClr val="04223F"/>
                        </a:solidFill>
                        <a:latin typeface="Roboto" charset="0"/>
                        <a:ea typeface="Roboto" charset="0"/>
                        <a:cs typeface="Roboto" charset="0"/>
                      </a:endParaRPr>
                    </a:p>
                  </a:txBody>
                  <a:tcPr>
                    <a:noFill/>
                  </a:tcPr>
                </a:tc>
                <a:tc>
                  <a:txBody>
                    <a:bodyPr/>
                    <a:lstStyle/>
                    <a:p>
                      <a:r>
                        <a:rPr lang="en-US" b="0" i="0" dirty="0" smtClean="0">
                          <a:solidFill>
                            <a:srgbClr val="04223F"/>
                          </a:solidFill>
                          <a:latin typeface="Roboto Light" charset="0"/>
                          <a:ea typeface="Roboto Light" charset="0"/>
                          <a:cs typeface="Roboto Light" charset="0"/>
                        </a:rPr>
                        <a:t>Single</a:t>
                      </a:r>
                      <a:endParaRPr lang="en-US" b="0" i="0" dirty="0">
                        <a:solidFill>
                          <a:srgbClr val="04223F"/>
                        </a:solidFill>
                        <a:latin typeface="Roboto Light" charset="0"/>
                        <a:ea typeface="Roboto Light" charset="0"/>
                        <a:cs typeface="Roboto Light" charset="0"/>
                      </a:endParaRPr>
                    </a:p>
                  </a:txBody>
                  <a:tcPr>
                    <a:noFill/>
                  </a:tcPr>
                </a:tc>
              </a:tr>
              <a:tr h="488770">
                <a:tc>
                  <a:txBody>
                    <a:bodyPr/>
                    <a:lstStyle/>
                    <a:p>
                      <a:r>
                        <a:rPr lang="en-US" b="0" i="0" dirty="0" smtClean="0">
                          <a:solidFill>
                            <a:srgbClr val="04223F"/>
                          </a:solidFill>
                          <a:latin typeface="Roboto" charset="0"/>
                          <a:ea typeface="Roboto" charset="0"/>
                          <a:cs typeface="Roboto" charset="0"/>
                        </a:rPr>
                        <a:t>Location</a:t>
                      </a:r>
                      <a:endParaRPr lang="en-US" b="0" i="0" dirty="0">
                        <a:solidFill>
                          <a:srgbClr val="04223F"/>
                        </a:solidFill>
                        <a:latin typeface="Roboto" charset="0"/>
                        <a:ea typeface="Roboto" charset="0"/>
                        <a:cs typeface="Roboto" charset="0"/>
                      </a:endParaRPr>
                    </a:p>
                  </a:txBody>
                  <a:tcPr>
                    <a:noFill/>
                  </a:tcPr>
                </a:tc>
                <a:tc>
                  <a:txBody>
                    <a:bodyPr/>
                    <a:lstStyle/>
                    <a:p>
                      <a:r>
                        <a:rPr lang="en-US" b="0" i="0" dirty="0" smtClean="0">
                          <a:solidFill>
                            <a:srgbClr val="04223F"/>
                          </a:solidFill>
                          <a:latin typeface="Roboto Light" charset="0"/>
                          <a:ea typeface="Roboto Light" charset="0"/>
                          <a:cs typeface="Roboto Light" charset="0"/>
                        </a:rPr>
                        <a:t>Seattle</a:t>
                      </a:r>
                      <a:endParaRPr lang="en-US" b="0" i="0" dirty="0">
                        <a:solidFill>
                          <a:srgbClr val="04223F"/>
                        </a:solidFill>
                        <a:latin typeface="Roboto Light" charset="0"/>
                        <a:ea typeface="Roboto Light" charset="0"/>
                        <a:cs typeface="Roboto Light" charset="0"/>
                      </a:endParaRPr>
                    </a:p>
                  </a:txBody>
                  <a:tcPr>
                    <a:noFill/>
                  </a:tcPr>
                </a:tc>
              </a:tr>
              <a:tr h="590413">
                <a:tc>
                  <a:txBody>
                    <a:bodyPr/>
                    <a:lstStyle/>
                    <a:p>
                      <a:r>
                        <a:rPr lang="en-US" b="0" i="0" dirty="0" smtClean="0">
                          <a:solidFill>
                            <a:srgbClr val="04223F"/>
                          </a:solidFill>
                          <a:latin typeface="Roboto" charset="0"/>
                          <a:ea typeface="Roboto" charset="0"/>
                          <a:cs typeface="Roboto" charset="0"/>
                        </a:rPr>
                        <a:t>Car</a:t>
                      </a:r>
                      <a:endParaRPr lang="en-US" b="0" i="0" dirty="0">
                        <a:solidFill>
                          <a:srgbClr val="04223F"/>
                        </a:solidFill>
                        <a:latin typeface="Roboto" charset="0"/>
                        <a:ea typeface="Roboto" charset="0"/>
                        <a:cs typeface="Roboto" charset="0"/>
                      </a:endParaRPr>
                    </a:p>
                  </a:txBody>
                  <a:tcPr>
                    <a:noFill/>
                  </a:tcPr>
                </a:tc>
                <a:tc>
                  <a:txBody>
                    <a:bodyPr/>
                    <a:lstStyle/>
                    <a:p>
                      <a:r>
                        <a:rPr lang="en-US" b="0" i="0" dirty="0" smtClean="0">
                          <a:solidFill>
                            <a:srgbClr val="04223F"/>
                          </a:solidFill>
                          <a:latin typeface="Roboto Light" charset="0"/>
                          <a:ea typeface="Roboto Light" charset="0"/>
                          <a:cs typeface="Roboto Light" charset="0"/>
                        </a:rPr>
                        <a:t>2001 Ford Escape</a:t>
                      </a:r>
                      <a:endParaRPr lang="en-US" b="0" i="0" dirty="0">
                        <a:solidFill>
                          <a:srgbClr val="04223F"/>
                        </a:solidFill>
                        <a:latin typeface="Roboto Light" charset="0"/>
                        <a:ea typeface="Roboto Light" charset="0"/>
                        <a:cs typeface="Roboto Light" charset="0"/>
                      </a:endParaRPr>
                    </a:p>
                  </a:txBody>
                  <a:tcPr>
                    <a:noFill/>
                  </a:tcPr>
                </a:tc>
              </a:tr>
            </a:tbl>
          </a:graphicData>
        </a:graphic>
      </p:graphicFrame>
      <p:pic>
        <p:nvPicPr>
          <p:cNvPr id="15" name="Picture 1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41248" y="1132857"/>
            <a:ext cx="1195202" cy="1197864"/>
          </a:xfrm>
          <a:prstGeom prst="ellipse">
            <a:avLst/>
          </a:prstGeom>
        </p:spPr>
      </p:pic>
    </p:spTree>
    <p:extLst>
      <p:ext uri="{BB962C8B-B14F-4D97-AF65-F5344CB8AC3E}">
        <p14:creationId xmlns:p14="http://schemas.microsoft.com/office/powerpoint/2010/main" val="6334437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 # 1: Storyboard</a:t>
            </a:r>
            <a:endParaRPr lang="en-US" sz="2400" dirty="0"/>
          </a:p>
        </p:txBody>
      </p:sp>
      <p:sp>
        <p:nvSpPr>
          <p:cNvPr id="4" name="Date Placeholder 3"/>
          <p:cNvSpPr>
            <a:spLocks noGrp="1"/>
          </p:cNvSpPr>
          <p:nvPr>
            <p:ph type="dt" sz="half" idx="10"/>
          </p:nvPr>
        </p:nvSpPr>
        <p:spPr/>
        <p:txBody>
          <a:bodyPr/>
          <a:lstStyle/>
          <a:p>
            <a:fld id="{385E3818-D624-644E-B734-959F0AE67221}" type="datetime3">
              <a:rPr lang="en-US" smtClean="0"/>
              <a:pPr/>
              <a:t>8 March 2017</a:t>
            </a:fld>
            <a:endParaRPr lang="en-US" dirty="0"/>
          </a:p>
        </p:txBody>
      </p:sp>
      <p:sp>
        <p:nvSpPr>
          <p:cNvPr id="5" name="Footer Placeholder 4"/>
          <p:cNvSpPr>
            <a:spLocks noGrp="1"/>
          </p:cNvSpPr>
          <p:nvPr>
            <p:ph type="ftr" sz="quarter" idx="11"/>
          </p:nvPr>
        </p:nvSpPr>
        <p:spPr/>
        <p:txBody>
          <a:bodyPr/>
          <a:lstStyle/>
          <a:p>
            <a:r>
              <a:rPr lang="en-US" dirty="0"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21</a:t>
            </a:fld>
            <a:endParaRPr lang="en-US" dirty="0"/>
          </a:p>
        </p:txBody>
      </p:sp>
      <p:sp>
        <p:nvSpPr>
          <p:cNvPr id="10" name="Content Placeholder 2"/>
          <p:cNvSpPr txBox="1">
            <a:spLocks/>
          </p:cNvSpPr>
          <p:nvPr/>
        </p:nvSpPr>
        <p:spPr>
          <a:xfrm>
            <a:off x="838200" y="925471"/>
            <a:ext cx="2980040" cy="56581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smtClean="0">
                <a:solidFill>
                  <a:srgbClr val="81A936"/>
                </a:solidFill>
                <a:latin typeface="Roboto" charset="0"/>
                <a:ea typeface="Roboto" charset="0"/>
                <a:cs typeface="Roboto" charset="0"/>
              </a:rPr>
              <a:t>Michael Cornell</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14559" y="1661628"/>
            <a:ext cx="2560320" cy="1804654"/>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419380" y="4127407"/>
            <a:ext cx="2560320" cy="1702237"/>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224201" y="1661628"/>
            <a:ext cx="2560320" cy="1543335"/>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419380" y="1676170"/>
            <a:ext cx="2560320" cy="1818515"/>
          </a:xfrm>
          <a:prstGeom prst="rect">
            <a:avLst/>
          </a:prstGeom>
        </p:spPr>
      </p:pic>
      <p:pic>
        <p:nvPicPr>
          <p:cNvPr id="15" name="Picture 14"/>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14559" y="4127407"/>
            <a:ext cx="2560320" cy="1620722"/>
          </a:xfrm>
          <a:prstGeom prst="rect">
            <a:avLst/>
          </a:prstGeom>
        </p:spPr>
      </p:pic>
      <p:pic>
        <p:nvPicPr>
          <p:cNvPr id="22" name="Picture 21"/>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9029022" y="1648866"/>
            <a:ext cx="2560320" cy="1725661"/>
          </a:xfrm>
          <a:prstGeom prst="rect">
            <a:avLst/>
          </a:prstGeom>
        </p:spPr>
      </p:pic>
      <p:pic>
        <p:nvPicPr>
          <p:cNvPr id="23" name="Picture 22"/>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6224201" y="4146873"/>
            <a:ext cx="2560320" cy="1916915"/>
          </a:xfrm>
          <a:prstGeom prst="rect">
            <a:avLst/>
          </a:prstGeom>
        </p:spPr>
      </p:pic>
      <p:pic>
        <p:nvPicPr>
          <p:cNvPr id="24" name="Picture 23"/>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9029022" y="4146871"/>
            <a:ext cx="2560320" cy="2485059"/>
          </a:xfrm>
          <a:prstGeom prst="rect">
            <a:avLst/>
          </a:prstGeom>
        </p:spPr>
      </p:pic>
      <p:pic>
        <p:nvPicPr>
          <p:cNvPr id="26" name="Picture 25"/>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353800" y="6296233"/>
            <a:ext cx="841248" cy="566441"/>
          </a:xfrm>
          <a:prstGeom prst="rect">
            <a:avLst/>
          </a:prstGeom>
        </p:spPr>
      </p:pic>
      <p:sp>
        <p:nvSpPr>
          <p:cNvPr id="27" name="TextBox 26"/>
          <p:cNvSpPr txBox="1"/>
          <p:nvPr/>
        </p:nvSpPr>
        <p:spPr>
          <a:xfrm>
            <a:off x="548845" y="1216208"/>
            <a:ext cx="578709" cy="461665"/>
          </a:xfrm>
          <a:prstGeom prst="rect">
            <a:avLst/>
          </a:prstGeom>
          <a:noFill/>
        </p:spPr>
        <p:txBody>
          <a:bodyPr wrap="square" rtlCol="0">
            <a:spAutoFit/>
          </a:bodyPr>
          <a:lstStyle/>
          <a:p>
            <a:r>
              <a:rPr lang="en-US" sz="2400" dirty="0" smtClean="0">
                <a:solidFill>
                  <a:srgbClr val="016874"/>
                </a:solidFill>
                <a:latin typeface="Roboto" charset="0"/>
                <a:ea typeface="Roboto" charset="0"/>
                <a:cs typeface="Roboto" charset="0"/>
              </a:rPr>
              <a:t>1.</a:t>
            </a:r>
            <a:endParaRPr lang="en-US" sz="2400" dirty="0">
              <a:solidFill>
                <a:srgbClr val="016874"/>
              </a:solidFill>
              <a:latin typeface="Roboto" charset="0"/>
              <a:ea typeface="Roboto" charset="0"/>
              <a:cs typeface="Roboto" charset="0"/>
            </a:endParaRPr>
          </a:p>
        </p:txBody>
      </p:sp>
      <p:sp>
        <p:nvSpPr>
          <p:cNvPr id="28" name="TextBox 27"/>
          <p:cNvSpPr txBox="1"/>
          <p:nvPr/>
        </p:nvSpPr>
        <p:spPr>
          <a:xfrm>
            <a:off x="3361781" y="1216208"/>
            <a:ext cx="578709" cy="461665"/>
          </a:xfrm>
          <a:prstGeom prst="rect">
            <a:avLst/>
          </a:prstGeom>
          <a:noFill/>
        </p:spPr>
        <p:txBody>
          <a:bodyPr wrap="square" rtlCol="0">
            <a:spAutoFit/>
          </a:bodyPr>
          <a:lstStyle/>
          <a:p>
            <a:r>
              <a:rPr lang="en-US" sz="2400" dirty="0">
                <a:solidFill>
                  <a:srgbClr val="016874"/>
                </a:solidFill>
                <a:latin typeface="Roboto" charset="0"/>
                <a:ea typeface="Roboto" charset="0"/>
                <a:cs typeface="Roboto" charset="0"/>
              </a:rPr>
              <a:t>2</a:t>
            </a:r>
            <a:r>
              <a:rPr lang="en-US" sz="2400" dirty="0" smtClean="0">
                <a:solidFill>
                  <a:srgbClr val="016874"/>
                </a:solidFill>
                <a:latin typeface="Roboto" charset="0"/>
                <a:ea typeface="Roboto" charset="0"/>
                <a:cs typeface="Roboto" charset="0"/>
              </a:rPr>
              <a:t>.</a:t>
            </a:r>
            <a:endParaRPr lang="en-US" sz="2400" dirty="0">
              <a:solidFill>
                <a:srgbClr val="016874"/>
              </a:solidFill>
              <a:latin typeface="Roboto" charset="0"/>
              <a:ea typeface="Roboto" charset="0"/>
              <a:cs typeface="Roboto" charset="0"/>
            </a:endParaRPr>
          </a:p>
        </p:txBody>
      </p:sp>
      <p:sp>
        <p:nvSpPr>
          <p:cNvPr id="29" name="TextBox 28"/>
          <p:cNvSpPr txBox="1"/>
          <p:nvPr/>
        </p:nvSpPr>
        <p:spPr>
          <a:xfrm>
            <a:off x="6178753" y="1216208"/>
            <a:ext cx="578709" cy="461665"/>
          </a:xfrm>
          <a:prstGeom prst="rect">
            <a:avLst/>
          </a:prstGeom>
          <a:noFill/>
        </p:spPr>
        <p:txBody>
          <a:bodyPr wrap="square" rtlCol="0">
            <a:spAutoFit/>
          </a:bodyPr>
          <a:lstStyle/>
          <a:p>
            <a:r>
              <a:rPr lang="en-US" sz="2400" dirty="0">
                <a:solidFill>
                  <a:srgbClr val="016874"/>
                </a:solidFill>
                <a:latin typeface="Roboto" charset="0"/>
                <a:ea typeface="Roboto" charset="0"/>
                <a:cs typeface="Roboto" charset="0"/>
              </a:rPr>
              <a:t>3</a:t>
            </a:r>
            <a:r>
              <a:rPr lang="en-US" sz="2400" dirty="0" smtClean="0">
                <a:solidFill>
                  <a:srgbClr val="016874"/>
                </a:solidFill>
                <a:latin typeface="Roboto" charset="0"/>
                <a:ea typeface="Roboto" charset="0"/>
                <a:cs typeface="Roboto" charset="0"/>
              </a:rPr>
              <a:t>.</a:t>
            </a:r>
            <a:endParaRPr lang="en-US" sz="2400" dirty="0">
              <a:solidFill>
                <a:srgbClr val="016874"/>
              </a:solidFill>
              <a:latin typeface="Roboto" charset="0"/>
              <a:ea typeface="Roboto" charset="0"/>
              <a:cs typeface="Roboto" charset="0"/>
            </a:endParaRPr>
          </a:p>
        </p:txBody>
      </p:sp>
      <p:sp>
        <p:nvSpPr>
          <p:cNvPr id="30" name="TextBox 29"/>
          <p:cNvSpPr txBox="1"/>
          <p:nvPr/>
        </p:nvSpPr>
        <p:spPr>
          <a:xfrm>
            <a:off x="9009366" y="1216208"/>
            <a:ext cx="578709" cy="461665"/>
          </a:xfrm>
          <a:prstGeom prst="rect">
            <a:avLst/>
          </a:prstGeom>
          <a:noFill/>
        </p:spPr>
        <p:txBody>
          <a:bodyPr wrap="square" rtlCol="0">
            <a:spAutoFit/>
          </a:bodyPr>
          <a:lstStyle/>
          <a:p>
            <a:r>
              <a:rPr lang="en-US" sz="2400" dirty="0">
                <a:solidFill>
                  <a:srgbClr val="016874"/>
                </a:solidFill>
                <a:latin typeface="Roboto" charset="0"/>
                <a:ea typeface="Roboto" charset="0"/>
                <a:cs typeface="Roboto" charset="0"/>
              </a:rPr>
              <a:t>4</a:t>
            </a:r>
            <a:r>
              <a:rPr lang="en-US" sz="2400" dirty="0" smtClean="0">
                <a:solidFill>
                  <a:srgbClr val="016874"/>
                </a:solidFill>
                <a:latin typeface="Roboto" charset="0"/>
                <a:ea typeface="Roboto" charset="0"/>
                <a:cs typeface="Roboto" charset="0"/>
              </a:rPr>
              <a:t>.</a:t>
            </a:r>
            <a:endParaRPr lang="en-US" sz="2400" dirty="0">
              <a:solidFill>
                <a:srgbClr val="016874"/>
              </a:solidFill>
              <a:latin typeface="Roboto" charset="0"/>
              <a:ea typeface="Roboto" charset="0"/>
              <a:cs typeface="Roboto" charset="0"/>
            </a:endParaRPr>
          </a:p>
        </p:txBody>
      </p:sp>
      <p:sp>
        <p:nvSpPr>
          <p:cNvPr id="31" name="TextBox 30"/>
          <p:cNvSpPr txBox="1"/>
          <p:nvPr/>
        </p:nvSpPr>
        <p:spPr>
          <a:xfrm>
            <a:off x="548845" y="3710243"/>
            <a:ext cx="578709" cy="461665"/>
          </a:xfrm>
          <a:prstGeom prst="rect">
            <a:avLst/>
          </a:prstGeom>
          <a:noFill/>
        </p:spPr>
        <p:txBody>
          <a:bodyPr wrap="square" rtlCol="0">
            <a:spAutoFit/>
          </a:bodyPr>
          <a:lstStyle/>
          <a:p>
            <a:r>
              <a:rPr lang="en-US" sz="2400" dirty="0">
                <a:solidFill>
                  <a:srgbClr val="016874"/>
                </a:solidFill>
                <a:latin typeface="Roboto" charset="0"/>
                <a:ea typeface="Roboto" charset="0"/>
                <a:cs typeface="Roboto" charset="0"/>
              </a:rPr>
              <a:t>5</a:t>
            </a:r>
            <a:r>
              <a:rPr lang="en-US" sz="2400" dirty="0" smtClean="0">
                <a:solidFill>
                  <a:srgbClr val="016874"/>
                </a:solidFill>
                <a:latin typeface="Roboto" charset="0"/>
                <a:ea typeface="Roboto" charset="0"/>
                <a:cs typeface="Roboto" charset="0"/>
              </a:rPr>
              <a:t>.</a:t>
            </a:r>
            <a:endParaRPr lang="en-US" sz="2400" dirty="0">
              <a:solidFill>
                <a:srgbClr val="016874"/>
              </a:solidFill>
              <a:latin typeface="Roboto" charset="0"/>
              <a:ea typeface="Roboto" charset="0"/>
              <a:cs typeface="Roboto" charset="0"/>
            </a:endParaRPr>
          </a:p>
        </p:txBody>
      </p:sp>
      <p:sp>
        <p:nvSpPr>
          <p:cNvPr id="32" name="TextBox 31"/>
          <p:cNvSpPr txBox="1"/>
          <p:nvPr/>
        </p:nvSpPr>
        <p:spPr>
          <a:xfrm>
            <a:off x="3361780" y="3710243"/>
            <a:ext cx="578709" cy="461665"/>
          </a:xfrm>
          <a:prstGeom prst="rect">
            <a:avLst/>
          </a:prstGeom>
          <a:noFill/>
        </p:spPr>
        <p:txBody>
          <a:bodyPr wrap="square" rtlCol="0">
            <a:spAutoFit/>
          </a:bodyPr>
          <a:lstStyle/>
          <a:p>
            <a:r>
              <a:rPr lang="en-US" sz="2400" dirty="0" smtClean="0">
                <a:solidFill>
                  <a:srgbClr val="016874"/>
                </a:solidFill>
                <a:latin typeface="Roboto" charset="0"/>
                <a:ea typeface="Roboto" charset="0"/>
                <a:cs typeface="Roboto" charset="0"/>
              </a:rPr>
              <a:t>6.</a:t>
            </a:r>
            <a:endParaRPr lang="en-US" sz="2400" dirty="0">
              <a:solidFill>
                <a:srgbClr val="016874"/>
              </a:solidFill>
              <a:latin typeface="Roboto" charset="0"/>
              <a:ea typeface="Roboto" charset="0"/>
              <a:cs typeface="Roboto" charset="0"/>
            </a:endParaRPr>
          </a:p>
        </p:txBody>
      </p:sp>
      <p:sp>
        <p:nvSpPr>
          <p:cNvPr id="33" name="TextBox 32"/>
          <p:cNvSpPr txBox="1"/>
          <p:nvPr/>
        </p:nvSpPr>
        <p:spPr>
          <a:xfrm>
            <a:off x="6108767" y="3710243"/>
            <a:ext cx="578709" cy="461665"/>
          </a:xfrm>
          <a:prstGeom prst="rect">
            <a:avLst/>
          </a:prstGeom>
          <a:noFill/>
        </p:spPr>
        <p:txBody>
          <a:bodyPr wrap="square" rtlCol="0">
            <a:spAutoFit/>
          </a:bodyPr>
          <a:lstStyle/>
          <a:p>
            <a:r>
              <a:rPr lang="en-US" sz="2400" dirty="0">
                <a:solidFill>
                  <a:srgbClr val="016874"/>
                </a:solidFill>
                <a:latin typeface="Roboto" charset="0"/>
                <a:ea typeface="Roboto" charset="0"/>
                <a:cs typeface="Roboto" charset="0"/>
              </a:rPr>
              <a:t>7</a:t>
            </a:r>
            <a:r>
              <a:rPr lang="en-US" sz="2400" dirty="0" smtClean="0">
                <a:solidFill>
                  <a:srgbClr val="016874"/>
                </a:solidFill>
                <a:latin typeface="Roboto" charset="0"/>
                <a:ea typeface="Roboto" charset="0"/>
                <a:cs typeface="Roboto" charset="0"/>
              </a:rPr>
              <a:t>.</a:t>
            </a:r>
            <a:endParaRPr lang="en-US" sz="2400" dirty="0">
              <a:solidFill>
                <a:srgbClr val="016874"/>
              </a:solidFill>
              <a:latin typeface="Roboto" charset="0"/>
              <a:ea typeface="Roboto" charset="0"/>
              <a:cs typeface="Roboto" charset="0"/>
            </a:endParaRPr>
          </a:p>
        </p:txBody>
      </p:sp>
      <p:sp>
        <p:nvSpPr>
          <p:cNvPr id="34" name="TextBox 33"/>
          <p:cNvSpPr txBox="1"/>
          <p:nvPr/>
        </p:nvSpPr>
        <p:spPr>
          <a:xfrm>
            <a:off x="8913588" y="3710243"/>
            <a:ext cx="578709" cy="461665"/>
          </a:xfrm>
          <a:prstGeom prst="rect">
            <a:avLst/>
          </a:prstGeom>
          <a:noFill/>
        </p:spPr>
        <p:txBody>
          <a:bodyPr wrap="square" rtlCol="0">
            <a:spAutoFit/>
          </a:bodyPr>
          <a:lstStyle/>
          <a:p>
            <a:r>
              <a:rPr lang="en-US" sz="2400" dirty="0" smtClean="0">
                <a:solidFill>
                  <a:srgbClr val="016874"/>
                </a:solidFill>
                <a:latin typeface="Roboto" charset="0"/>
                <a:ea typeface="Roboto" charset="0"/>
                <a:cs typeface="Roboto" charset="0"/>
              </a:rPr>
              <a:t>8.</a:t>
            </a:r>
            <a:endParaRPr lang="en-US" sz="2400" dirty="0">
              <a:solidFill>
                <a:srgbClr val="016874"/>
              </a:solidFill>
              <a:latin typeface="Roboto" charset="0"/>
              <a:ea typeface="Roboto" charset="0"/>
              <a:cs typeface="Roboto" charset="0"/>
            </a:endParaRPr>
          </a:p>
        </p:txBody>
      </p:sp>
    </p:spTree>
    <p:extLst>
      <p:ext uri="{BB962C8B-B14F-4D97-AF65-F5344CB8AC3E}">
        <p14:creationId xmlns:p14="http://schemas.microsoft.com/office/powerpoint/2010/main" val="6407184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 # </a:t>
            </a:r>
            <a:r>
              <a:rPr lang="en-US" dirty="0"/>
              <a:t>2 </a:t>
            </a:r>
            <a:r>
              <a:rPr lang="en-US" sz="2400" dirty="0"/>
              <a:t>(of 3)</a:t>
            </a:r>
            <a:endParaRPr lang="en-US" dirty="0"/>
          </a:p>
        </p:txBody>
      </p:sp>
      <p:sp>
        <p:nvSpPr>
          <p:cNvPr id="4" name="Date Placeholder 3"/>
          <p:cNvSpPr>
            <a:spLocks noGrp="1"/>
          </p:cNvSpPr>
          <p:nvPr>
            <p:ph type="dt" sz="half" idx="10"/>
          </p:nvPr>
        </p:nvSpPr>
        <p:spPr/>
        <p:txBody>
          <a:bodyPr/>
          <a:lstStyle/>
          <a:p>
            <a:fld id="{AE82A902-5BFA-634A-9AA5-ED458E532D1E}" type="datetime3">
              <a:rPr lang="en-US" smtClean="0"/>
              <a:t>8 March 2017</a:t>
            </a:fld>
            <a:endParaRPr lang="en-US" dirty="0"/>
          </a:p>
        </p:txBody>
      </p:sp>
      <p:sp>
        <p:nvSpPr>
          <p:cNvPr id="5" name="Footer Placeholder 4"/>
          <p:cNvSpPr>
            <a:spLocks noGrp="1"/>
          </p:cNvSpPr>
          <p:nvPr>
            <p:ph type="ftr" sz="quarter" idx="11"/>
          </p:nvPr>
        </p:nvSpPr>
        <p:spPr/>
        <p:txBody>
          <a:bodyPr/>
          <a:lstStyle/>
          <a:p>
            <a:r>
              <a:rPr lang="en-US" dirty="0"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22</a:t>
            </a:fld>
            <a:endParaRPr lang="en-US" dirty="0"/>
          </a:p>
        </p:txBody>
      </p:sp>
      <p:sp>
        <p:nvSpPr>
          <p:cNvPr id="8" name="Content Placeholder 2"/>
          <p:cNvSpPr>
            <a:spLocks noGrp="1"/>
          </p:cNvSpPr>
          <p:nvPr>
            <p:ph idx="1"/>
          </p:nvPr>
        </p:nvSpPr>
        <p:spPr>
          <a:xfrm>
            <a:off x="4188940" y="1129300"/>
            <a:ext cx="7164859" cy="5047663"/>
          </a:xfrm>
        </p:spPr>
        <p:txBody>
          <a:bodyPr/>
          <a:lstStyle/>
          <a:p>
            <a:r>
              <a:rPr lang="en-US" sz="2200" dirty="0" smtClean="0"/>
              <a:t>Jaclyn is an office manager at a Tacoma medical clinic</a:t>
            </a:r>
          </a:p>
          <a:p>
            <a:r>
              <a:rPr lang="en-US" sz="2200" dirty="0" smtClean="0"/>
              <a:t>As an avid skier, Jaclyn travels to Stevens Pass every weekend during the winter season</a:t>
            </a:r>
          </a:p>
          <a:p>
            <a:r>
              <a:rPr lang="en-US" sz="2200" dirty="0" smtClean="0"/>
              <a:t>Similar to Michael, Jaclyn is frustrated by the unfair gas tax she has to pay with her 20 mpg Acura TL compared to fuel efficient vehicles</a:t>
            </a:r>
          </a:p>
          <a:p>
            <a:r>
              <a:rPr lang="en-US" sz="2200" dirty="0" smtClean="0"/>
              <a:t>Jaclyn heard about the WARUC pilot program through the the KING5 daily news and is eager to volunteer for the program because she wants to make a difference</a:t>
            </a:r>
          </a:p>
          <a:p>
            <a:r>
              <a:rPr lang="en-US" sz="2200" dirty="0" smtClean="0"/>
              <a:t>Jaclyn purchased a brand-new iPhone 7 two months, and would like to sign up for “mobile-only GPS” reporting option available in the program</a:t>
            </a:r>
            <a:endParaRPr lang="en-US" sz="2200" dirty="0"/>
          </a:p>
        </p:txBody>
      </p:sp>
      <p:sp>
        <p:nvSpPr>
          <p:cNvPr id="9" name="Content Placeholder 2"/>
          <p:cNvSpPr txBox="1">
            <a:spLocks/>
          </p:cNvSpPr>
          <p:nvPr/>
        </p:nvSpPr>
        <p:spPr>
          <a:xfrm>
            <a:off x="988541" y="1351722"/>
            <a:ext cx="7164859" cy="4825241"/>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p>
        </p:txBody>
      </p:sp>
      <p:sp>
        <p:nvSpPr>
          <p:cNvPr id="10" name="Content Placeholder 2"/>
          <p:cNvSpPr txBox="1">
            <a:spLocks/>
          </p:cNvSpPr>
          <p:nvPr/>
        </p:nvSpPr>
        <p:spPr>
          <a:xfrm>
            <a:off x="751702" y="2424522"/>
            <a:ext cx="2980040" cy="56581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3200" dirty="0" smtClean="0">
                <a:solidFill>
                  <a:srgbClr val="81A936"/>
                </a:solidFill>
                <a:latin typeface="Roboto" charset="0"/>
                <a:ea typeface="Roboto" charset="0"/>
                <a:cs typeface="Roboto" charset="0"/>
              </a:rPr>
              <a:t>Jaclyn Smith</a:t>
            </a:r>
          </a:p>
        </p:txBody>
      </p:sp>
      <p:graphicFrame>
        <p:nvGraphicFramePr>
          <p:cNvPr id="14" name="Table 13"/>
          <p:cNvGraphicFramePr>
            <a:graphicFrameLocks noGrp="1"/>
          </p:cNvGraphicFramePr>
          <p:nvPr>
            <p:extLst/>
          </p:nvPr>
        </p:nvGraphicFramePr>
        <p:xfrm>
          <a:off x="787399" y="2990334"/>
          <a:ext cx="3401541" cy="2545493"/>
        </p:xfrm>
        <a:graphic>
          <a:graphicData uri="http://schemas.openxmlformats.org/drawingml/2006/table">
            <a:tbl>
              <a:tblPr firstRow="1" bandRow="1">
                <a:tableStyleId>{5C22544A-7EE6-4342-B048-85BDC9FD1C3A}</a:tableStyleId>
              </a:tblPr>
              <a:tblGrid>
                <a:gridCol w="1226752"/>
                <a:gridCol w="2174789"/>
              </a:tblGrid>
              <a:tr h="488770">
                <a:tc>
                  <a:txBody>
                    <a:bodyPr/>
                    <a:lstStyle/>
                    <a:p>
                      <a:r>
                        <a:rPr lang="en-US" b="0" i="0" dirty="0" smtClean="0">
                          <a:solidFill>
                            <a:srgbClr val="04223F"/>
                          </a:solidFill>
                          <a:latin typeface="Roboto" charset="0"/>
                          <a:ea typeface="Roboto" charset="0"/>
                          <a:cs typeface="Roboto" charset="0"/>
                        </a:rPr>
                        <a:t>Age</a:t>
                      </a:r>
                      <a:endParaRPr lang="en-US" b="0" i="0" dirty="0">
                        <a:solidFill>
                          <a:srgbClr val="04223F"/>
                        </a:solidFill>
                        <a:latin typeface="Roboto" charset="0"/>
                        <a:ea typeface="Roboto" charset="0"/>
                        <a:cs typeface="Roboto" charset="0"/>
                      </a:endParaRPr>
                    </a:p>
                  </a:txBody>
                  <a:tcPr>
                    <a:noFill/>
                  </a:tcPr>
                </a:tc>
                <a:tc>
                  <a:txBody>
                    <a:bodyPr/>
                    <a:lstStyle/>
                    <a:p>
                      <a:r>
                        <a:rPr lang="en-US" b="0" i="0" dirty="0" smtClean="0">
                          <a:solidFill>
                            <a:srgbClr val="04223F"/>
                          </a:solidFill>
                          <a:latin typeface="Roboto Light" charset="0"/>
                          <a:ea typeface="Roboto Light" charset="0"/>
                          <a:cs typeface="Roboto Light" charset="0"/>
                        </a:rPr>
                        <a:t>24</a:t>
                      </a:r>
                      <a:endParaRPr lang="en-US" b="0" i="0" dirty="0">
                        <a:solidFill>
                          <a:srgbClr val="04223F"/>
                        </a:solidFill>
                        <a:latin typeface="Roboto Light" charset="0"/>
                        <a:ea typeface="Roboto Light" charset="0"/>
                        <a:cs typeface="Roboto Light" charset="0"/>
                      </a:endParaRPr>
                    </a:p>
                  </a:txBody>
                  <a:tcPr>
                    <a:noFill/>
                  </a:tcPr>
                </a:tc>
              </a:tr>
              <a:tr h="488770">
                <a:tc>
                  <a:txBody>
                    <a:bodyPr/>
                    <a:lstStyle/>
                    <a:p>
                      <a:r>
                        <a:rPr lang="en-US" b="0" i="0" dirty="0" smtClean="0">
                          <a:solidFill>
                            <a:srgbClr val="04223F"/>
                          </a:solidFill>
                          <a:latin typeface="Roboto" charset="0"/>
                          <a:ea typeface="Roboto" charset="0"/>
                          <a:cs typeface="Roboto" charset="0"/>
                        </a:rPr>
                        <a:t>Education</a:t>
                      </a:r>
                      <a:endParaRPr lang="en-US" b="0" i="0" dirty="0">
                        <a:solidFill>
                          <a:srgbClr val="04223F"/>
                        </a:solidFill>
                        <a:latin typeface="Roboto" charset="0"/>
                        <a:ea typeface="Roboto" charset="0"/>
                        <a:cs typeface="Roboto" charset="0"/>
                      </a:endParaRPr>
                    </a:p>
                  </a:txBody>
                  <a:tcPr>
                    <a:noFill/>
                  </a:tcPr>
                </a:tc>
                <a:tc>
                  <a:txBody>
                    <a:bodyPr/>
                    <a:lstStyle/>
                    <a:p>
                      <a:r>
                        <a:rPr lang="en-US" b="0" i="0" dirty="0" smtClean="0">
                          <a:solidFill>
                            <a:srgbClr val="04223F"/>
                          </a:solidFill>
                          <a:latin typeface="Roboto Light" charset="0"/>
                          <a:ea typeface="Roboto Light" charset="0"/>
                          <a:cs typeface="Roboto Light" charset="0"/>
                        </a:rPr>
                        <a:t>Associates</a:t>
                      </a:r>
                      <a:endParaRPr lang="en-US" b="0" i="0" dirty="0">
                        <a:solidFill>
                          <a:srgbClr val="04223F"/>
                        </a:solidFill>
                        <a:latin typeface="Roboto Light" charset="0"/>
                        <a:ea typeface="Roboto Light" charset="0"/>
                        <a:cs typeface="Roboto Light" charset="0"/>
                      </a:endParaRPr>
                    </a:p>
                  </a:txBody>
                  <a:tcPr>
                    <a:noFill/>
                  </a:tcPr>
                </a:tc>
              </a:tr>
              <a:tr h="488770">
                <a:tc>
                  <a:txBody>
                    <a:bodyPr/>
                    <a:lstStyle/>
                    <a:p>
                      <a:r>
                        <a:rPr lang="en-US" b="0" i="0" dirty="0" smtClean="0">
                          <a:solidFill>
                            <a:srgbClr val="04223F"/>
                          </a:solidFill>
                          <a:latin typeface="Roboto" charset="0"/>
                          <a:ea typeface="Roboto" charset="0"/>
                          <a:cs typeface="Roboto" charset="0"/>
                        </a:rPr>
                        <a:t>Marital</a:t>
                      </a:r>
                      <a:endParaRPr lang="en-US" b="0" i="0" dirty="0">
                        <a:solidFill>
                          <a:srgbClr val="04223F"/>
                        </a:solidFill>
                        <a:latin typeface="Roboto" charset="0"/>
                        <a:ea typeface="Roboto" charset="0"/>
                        <a:cs typeface="Roboto" charset="0"/>
                      </a:endParaRPr>
                    </a:p>
                  </a:txBody>
                  <a:tcPr>
                    <a:noFill/>
                  </a:tcPr>
                </a:tc>
                <a:tc>
                  <a:txBody>
                    <a:bodyPr/>
                    <a:lstStyle/>
                    <a:p>
                      <a:r>
                        <a:rPr lang="en-US" b="0" i="0" dirty="0" smtClean="0">
                          <a:solidFill>
                            <a:srgbClr val="04223F"/>
                          </a:solidFill>
                          <a:latin typeface="Roboto Light" charset="0"/>
                          <a:ea typeface="Roboto Light" charset="0"/>
                          <a:cs typeface="Roboto Light" charset="0"/>
                        </a:rPr>
                        <a:t>Single</a:t>
                      </a:r>
                      <a:endParaRPr lang="en-US" b="0" i="0" dirty="0">
                        <a:solidFill>
                          <a:srgbClr val="04223F"/>
                        </a:solidFill>
                        <a:latin typeface="Roboto Light" charset="0"/>
                        <a:ea typeface="Roboto Light" charset="0"/>
                        <a:cs typeface="Roboto Light" charset="0"/>
                      </a:endParaRPr>
                    </a:p>
                  </a:txBody>
                  <a:tcPr>
                    <a:noFill/>
                  </a:tcPr>
                </a:tc>
              </a:tr>
              <a:tr h="488770">
                <a:tc>
                  <a:txBody>
                    <a:bodyPr/>
                    <a:lstStyle/>
                    <a:p>
                      <a:r>
                        <a:rPr lang="en-US" b="0" i="0" dirty="0" smtClean="0">
                          <a:solidFill>
                            <a:srgbClr val="04223F"/>
                          </a:solidFill>
                          <a:latin typeface="Roboto" charset="0"/>
                          <a:ea typeface="Roboto" charset="0"/>
                          <a:cs typeface="Roboto" charset="0"/>
                        </a:rPr>
                        <a:t>Location</a:t>
                      </a:r>
                      <a:endParaRPr lang="en-US" b="0" i="0" dirty="0">
                        <a:solidFill>
                          <a:srgbClr val="04223F"/>
                        </a:solidFill>
                        <a:latin typeface="Roboto" charset="0"/>
                        <a:ea typeface="Roboto" charset="0"/>
                        <a:cs typeface="Roboto" charset="0"/>
                      </a:endParaRPr>
                    </a:p>
                  </a:txBody>
                  <a:tcPr>
                    <a:noFill/>
                  </a:tcPr>
                </a:tc>
                <a:tc>
                  <a:txBody>
                    <a:bodyPr/>
                    <a:lstStyle/>
                    <a:p>
                      <a:r>
                        <a:rPr lang="en-US" b="0" i="0" dirty="0" smtClean="0">
                          <a:solidFill>
                            <a:srgbClr val="04223F"/>
                          </a:solidFill>
                          <a:latin typeface="Roboto Light" charset="0"/>
                          <a:ea typeface="Roboto Light" charset="0"/>
                          <a:cs typeface="Roboto Light" charset="0"/>
                        </a:rPr>
                        <a:t>Tacoma</a:t>
                      </a:r>
                      <a:endParaRPr lang="en-US" b="0" i="0" dirty="0">
                        <a:solidFill>
                          <a:srgbClr val="04223F"/>
                        </a:solidFill>
                        <a:latin typeface="Roboto Light" charset="0"/>
                        <a:ea typeface="Roboto Light" charset="0"/>
                        <a:cs typeface="Roboto Light" charset="0"/>
                      </a:endParaRPr>
                    </a:p>
                  </a:txBody>
                  <a:tcPr>
                    <a:noFill/>
                  </a:tcPr>
                </a:tc>
              </a:tr>
              <a:tr h="590413">
                <a:tc>
                  <a:txBody>
                    <a:bodyPr/>
                    <a:lstStyle/>
                    <a:p>
                      <a:r>
                        <a:rPr lang="en-US" b="0" i="0" dirty="0" smtClean="0">
                          <a:solidFill>
                            <a:srgbClr val="04223F"/>
                          </a:solidFill>
                          <a:latin typeface="Roboto" charset="0"/>
                          <a:ea typeface="Roboto" charset="0"/>
                          <a:cs typeface="Roboto" charset="0"/>
                        </a:rPr>
                        <a:t>Car</a:t>
                      </a:r>
                      <a:endParaRPr lang="en-US" b="0" i="0" dirty="0">
                        <a:solidFill>
                          <a:srgbClr val="04223F"/>
                        </a:solidFill>
                        <a:latin typeface="Roboto" charset="0"/>
                        <a:ea typeface="Roboto" charset="0"/>
                        <a:cs typeface="Roboto" charset="0"/>
                      </a:endParaRPr>
                    </a:p>
                  </a:txBody>
                  <a:tcPr>
                    <a:noFill/>
                  </a:tcPr>
                </a:tc>
                <a:tc>
                  <a:txBody>
                    <a:bodyPr/>
                    <a:lstStyle/>
                    <a:p>
                      <a:r>
                        <a:rPr lang="en-US" b="0" i="0" dirty="0" smtClean="0">
                          <a:solidFill>
                            <a:srgbClr val="04223F"/>
                          </a:solidFill>
                          <a:latin typeface="Roboto Light" charset="0"/>
                          <a:ea typeface="Roboto Light" charset="0"/>
                          <a:cs typeface="Roboto Light" charset="0"/>
                        </a:rPr>
                        <a:t>2006 Acura TL</a:t>
                      </a:r>
                      <a:endParaRPr lang="en-US" b="0" i="0" dirty="0">
                        <a:solidFill>
                          <a:srgbClr val="04223F"/>
                        </a:solidFill>
                        <a:latin typeface="Roboto Light" charset="0"/>
                        <a:ea typeface="Roboto Light" charset="0"/>
                        <a:cs typeface="Roboto Light" charset="0"/>
                      </a:endParaRPr>
                    </a:p>
                  </a:txBody>
                  <a:tcPr>
                    <a:noFill/>
                  </a:tcPr>
                </a:tc>
              </a:tr>
            </a:tbl>
          </a:graphicData>
        </a:graphic>
      </p:graphicFrame>
      <p:pic>
        <p:nvPicPr>
          <p:cNvPr id="11" name="Picture 10"/>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41248" y="1132857"/>
            <a:ext cx="1197864" cy="1197864"/>
          </a:xfrm>
          <a:prstGeom prst="ellipse">
            <a:avLst/>
          </a:prstGeom>
        </p:spPr>
      </p:pic>
    </p:spTree>
    <p:extLst>
      <p:ext uri="{BB962C8B-B14F-4D97-AF65-F5344CB8AC3E}">
        <p14:creationId xmlns:p14="http://schemas.microsoft.com/office/powerpoint/2010/main" val="12124495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 # 2: Storyboard </a:t>
            </a:r>
            <a:r>
              <a:rPr lang="en-US" sz="2400" dirty="0" smtClean="0"/>
              <a:t>(1 of 2)</a:t>
            </a:r>
            <a:endParaRPr lang="en-US" sz="2400" dirty="0"/>
          </a:p>
        </p:txBody>
      </p:sp>
      <p:sp>
        <p:nvSpPr>
          <p:cNvPr id="4" name="Date Placeholder 3"/>
          <p:cNvSpPr>
            <a:spLocks noGrp="1"/>
          </p:cNvSpPr>
          <p:nvPr>
            <p:ph type="dt" sz="half" idx="10"/>
          </p:nvPr>
        </p:nvSpPr>
        <p:spPr/>
        <p:txBody>
          <a:bodyPr/>
          <a:lstStyle/>
          <a:p>
            <a:fld id="{385E3818-D624-644E-B734-959F0AE67221}" type="datetime3">
              <a:rPr lang="en-US" smtClean="0"/>
              <a:pPr/>
              <a:t>8 March 2017</a:t>
            </a:fld>
            <a:endParaRPr lang="en-US" dirty="0"/>
          </a:p>
        </p:txBody>
      </p:sp>
      <p:sp>
        <p:nvSpPr>
          <p:cNvPr id="5" name="Footer Placeholder 4"/>
          <p:cNvSpPr>
            <a:spLocks noGrp="1"/>
          </p:cNvSpPr>
          <p:nvPr>
            <p:ph type="ftr" sz="quarter" idx="11"/>
          </p:nvPr>
        </p:nvSpPr>
        <p:spPr/>
        <p:txBody>
          <a:bodyPr/>
          <a:lstStyle/>
          <a:p>
            <a:r>
              <a:rPr lang="en-US" dirty="0"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23</a:t>
            </a:fld>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83972" y="1958559"/>
            <a:ext cx="3262186" cy="1647331"/>
          </a:xfrm>
          <a:prstGeom prst="rect">
            <a:avLst/>
          </a:prstGeom>
        </p:spPr>
      </p:pic>
      <p:sp>
        <p:nvSpPr>
          <p:cNvPr id="10" name="Content Placeholder 2"/>
          <p:cNvSpPr txBox="1">
            <a:spLocks/>
          </p:cNvSpPr>
          <p:nvPr/>
        </p:nvSpPr>
        <p:spPr>
          <a:xfrm>
            <a:off x="838200" y="925471"/>
            <a:ext cx="2980040" cy="56581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smtClean="0">
                <a:solidFill>
                  <a:srgbClr val="81A936"/>
                </a:solidFill>
                <a:latin typeface="Roboto" charset="0"/>
                <a:ea typeface="Roboto" charset="0"/>
                <a:cs typeface="Roboto" charset="0"/>
              </a:rPr>
              <a:t>Jaclyn Smith</a:t>
            </a:r>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894436" y="2147571"/>
            <a:ext cx="4258964" cy="1269306"/>
          </a:xfrm>
          <a:prstGeom prst="rect">
            <a:avLst/>
          </a:prstGeom>
        </p:spPr>
      </p:pic>
      <p:pic>
        <p:nvPicPr>
          <p:cNvPr id="12" name="Picture 11"/>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349735" y="1958559"/>
            <a:ext cx="3326027" cy="1890584"/>
          </a:xfrm>
          <a:prstGeom prst="rect">
            <a:avLst/>
          </a:prstGeom>
        </p:spPr>
      </p:pic>
      <p:pic>
        <p:nvPicPr>
          <p:cNvPr id="13" name="Picture 12"/>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389107" y="4229798"/>
            <a:ext cx="4077730" cy="1886921"/>
          </a:xfrm>
          <a:prstGeom prst="rect">
            <a:avLst/>
          </a:prstGeom>
        </p:spPr>
      </p:pic>
      <p:pic>
        <p:nvPicPr>
          <p:cNvPr id="16" name="Picture 15"/>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156410" y="4258408"/>
            <a:ext cx="4386649" cy="1906164"/>
          </a:xfrm>
          <a:prstGeom prst="rect">
            <a:avLst/>
          </a:prstGeom>
        </p:spPr>
      </p:pic>
      <p:sp>
        <p:nvSpPr>
          <p:cNvPr id="17" name="TextBox 16"/>
          <p:cNvSpPr txBox="1"/>
          <p:nvPr/>
        </p:nvSpPr>
        <p:spPr>
          <a:xfrm>
            <a:off x="422187" y="1565252"/>
            <a:ext cx="578709" cy="461665"/>
          </a:xfrm>
          <a:prstGeom prst="rect">
            <a:avLst/>
          </a:prstGeom>
          <a:noFill/>
        </p:spPr>
        <p:txBody>
          <a:bodyPr wrap="square" rtlCol="0">
            <a:spAutoFit/>
          </a:bodyPr>
          <a:lstStyle/>
          <a:p>
            <a:r>
              <a:rPr lang="en-US" sz="2400" dirty="0" smtClean="0">
                <a:solidFill>
                  <a:srgbClr val="016874"/>
                </a:solidFill>
                <a:latin typeface="Roboto" charset="0"/>
                <a:ea typeface="Roboto" charset="0"/>
                <a:cs typeface="Roboto" charset="0"/>
              </a:rPr>
              <a:t>1.</a:t>
            </a:r>
            <a:endParaRPr lang="en-US" sz="2400" dirty="0">
              <a:solidFill>
                <a:srgbClr val="016874"/>
              </a:solidFill>
              <a:latin typeface="Roboto" charset="0"/>
              <a:ea typeface="Roboto" charset="0"/>
              <a:cs typeface="Roboto" charset="0"/>
            </a:endParaRPr>
          </a:p>
        </p:txBody>
      </p:sp>
      <p:sp>
        <p:nvSpPr>
          <p:cNvPr id="18" name="TextBox 17"/>
          <p:cNvSpPr txBox="1"/>
          <p:nvPr/>
        </p:nvSpPr>
        <p:spPr>
          <a:xfrm>
            <a:off x="3942494" y="1516101"/>
            <a:ext cx="578709" cy="461665"/>
          </a:xfrm>
          <a:prstGeom prst="rect">
            <a:avLst/>
          </a:prstGeom>
          <a:noFill/>
        </p:spPr>
        <p:txBody>
          <a:bodyPr wrap="square" rtlCol="0">
            <a:spAutoFit/>
          </a:bodyPr>
          <a:lstStyle/>
          <a:p>
            <a:r>
              <a:rPr lang="en-US" sz="2400" dirty="0" smtClean="0">
                <a:solidFill>
                  <a:srgbClr val="016874"/>
                </a:solidFill>
                <a:latin typeface="Roboto" charset="0"/>
                <a:ea typeface="Roboto" charset="0"/>
                <a:cs typeface="Roboto" charset="0"/>
              </a:rPr>
              <a:t>2.</a:t>
            </a:r>
            <a:endParaRPr lang="en-US" sz="2400" dirty="0">
              <a:solidFill>
                <a:srgbClr val="016874"/>
              </a:solidFill>
              <a:latin typeface="Roboto" charset="0"/>
              <a:ea typeface="Roboto" charset="0"/>
              <a:cs typeface="Roboto" charset="0"/>
            </a:endParaRPr>
          </a:p>
        </p:txBody>
      </p:sp>
      <p:sp>
        <p:nvSpPr>
          <p:cNvPr id="19" name="TextBox 18"/>
          <p:cNvSpPr txBox="1"/>
          <p:nvPr/>
        </p:nvSpPr>
        <p:spPr>
          <a:xfrm>
            <a:off x="8321245" y="1516101"/>
            <a:ext cx="578709" cy="461665"/>
          </a:xfrm>
          <a:prstGeom prst="rect">
            <a:avLst/>
          </a:prstGeom>
          <a:noFill/>
        </p:spPr>
        <p:txBody>
          <a:bodyPr wrap="square" rtlCol="0">
            <a:spAutoFit/>
          </a:bodyPr>
          <a:lstStyle/>
          <a:p>
            <a:r>
              <a:rPr lang="en-US" sz="2400" dirty="0">
                <a:solidFill>
                  <a:srgbClr val="016874"/>
                </a:solidFill>
                <a:latin typeface="Roboto" charset="0"/>
                <a:ea typeface="Roboto" charset="0"/>
                <a:cs typeface="Roboto" charset="0"/>
              </a:rPr>
              <a:t>3</a:t>
            </a:r>
            <a:r>
              <a:rPr lang="en-US" sz="2400" dirty="0" smtClean="0">
                <a:solidFill>
                  <a:srgbClr val="016874"/>
                </a:solidFill>
                <a:latin typeface="Roboto" charset="0"/>
                <a:ea typeface="Roboto" charset="0"/>
                <a:cs typeface="Roboto" charset="0"/>
              </a:rPr>
              <a:t>.</a:t>
            </a:r>
            <a:endParaRPr lang="en-US" sz="2400" dirty="0">
              <a:solidFill>
                <a:srgbClr val="016874"/>
              </a:solidFill>
              <a:latin typeface="Roboto" charset="0"/>
              <a:ea typeface="Roboto" charset="0"/>
              <a:cs typeface="Roboto" charset="0"/>
            </a:endParaRPr>
          </a:p>
        </p:txBody>
      </p:sp>
      <p:sp>
        <p:nvSpPr>
          <p:cNvPr id="20" name="TextBox 19"/>
          <p:cNvSpPr txBox="1"/>
          <p:nvPr/>
        </p:nvSpPr>
        <p:spPr>
          <a:xfrm>
            <a:off x="1346545" y="3826142"/>
            <a:ext cx="578709" cy="461665"/>
          </a:xfrm>
          <a:prstGeom prst="rect">
            <a:avLst/>
          </a:prstGeom>
          <a:noFill/>
        </p:spPr>
        <p:txBody>
          <a:bodyPr wrap="square" rtlCol="0">
            <a:spAutoFit/>
          </a:bodyPr>
          <a:lstStyle/>
          <a:p>
            <a:r>
              <a:rPr lang="en-US" sz="2400" dirty="0" smtClean="0">
                <a:solidFill>
                  <a:srgbClr val="016874"/>
                </a:solidFill>
                <a:latin typeface="Roboto" charset="0"/>
                <a:ea typeface="Roboto" charset="0"/>
                <a:cs typeface="Roboto" charset="0"/>
              </a:rPr>
              <a:t>4.</a:t>
            </a:r>
            <a:endParaRPr lang="en-US" sz="2400" dirty="0">
              <a:solidFill>
                <a:srgbClr val="016874"/>
              </a:solidFill>
              <a:latin typeface="Roboto" charset="0"/>
              <a:ea typeface="Roboto" charset="0"/>
              <a:cs typeface="Roboto" charset="0"/>
            </a:endParaRPr>
          </a:p>
        </p:txBody>
      </p:sp>
      <p:sp>
        <p:nvSpPr>
          <p:cNvPr id="21" name="TextBox 20"/>
          <p:cNvSpPr txBox="1"/>
          <p:nvPr/>
        </p:nvSpPr>
        <p:spPr>
          <a:xfrm>
            <a:off x="6096000" y="3826142"/>
            <a:ext cx="578709" cy="461665"/>
          </a:xfrm>
          <a:prstGeom prst="rect">
            <a:avLst/>
          </a:prstGeom>
          <a:noFill/>
        </p:spPr>
        <p:txBody>
          <a:bodyPr wrap="square" rtlCol="0">
            <a:spAutoFit/>
          </a:bodyPr>
          <a:lstStyle/>
          <a:p>
            <a:r>
              <a:rPr lang="en-US" sz="2400" dirty="0">
                <a:solidFill>
                  <a:srgbClr val="016874"/>
                </a:solidFill>
                <a:latin typeface="Roboto" charset="0"/>
                <a:ea typeface="Roboto" charset="0"/>
                <a:cs typeface="Roboto" charset="0"/>
              </a:rPr>
              <a:t>4</a:t>
            </a:r>
            <a:r>
              <a:rPr lang="en-US" sz="2400" dirty="0" smtClean="0">
                <a:solidFill>
                  <a:srgbClr val="016874"/>
                </a:solidFill>
                <a:latin typeface="Roboto" charset="0"/>
                <a:ea typeface="Roboto" charset="0"/>
                <a:cs typeface="Roboto" charset="0"/>
              </a:rPr>
              <a:t>.</a:t>
            </a:r>
            <a:endParaRPr lang="en-US" sz="2400" dirty="0">
              <a:solidFill>
                <a:srgbClr val="016874"/>
              </a:solidFill>
              <a:latin typeface="Roboto" charset="0"/>
              <a:ea typeface="Roboto" charset="0"/>
              <a:cs typeface="Roboto" charset="0"/>
            </a:endParaRPr>
          </a:p>
        </p:txBody>
      </p:sp>
    </p:spTree>
    <p:extLst>
      <p:ext uri="{BB962C8B-B14F-4D97-AF65-F5344CB8AC3E}">
        <p14:creationId xmlns:p14="http://schemas.microsoft.com/office/powerpoint/2010/main" val="11156677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 # 2: Storyboard </a:t>
            </a:r>
            <a:r>
              <a:rPr lang="en-US" sz="2400" dirty="0" smtClean="0"/>
              <a:t>(2 of 2)</a:t>
            </a:r>
            <a:endParaRPr lang="en-US" sz="2400" dirty="0"/>
          </a:p>
        </p:txBody>
      </p:sp>
      <p:sp>
        <p:nvSpPr>
          <p:cNvPr id="4" name="Date Placeholder 3"/>
          <p:cNvSpPr>
            <a:spLocks noGrp="1"/>
          </p:cNvSpPr>
          <p:nvPr>
            <p:ph type="dt" sz="half" idx="10"/>
          </p:nvPr>
        </p:nvSpPr>
        <p:spPr/>
        <p:txBody>
          <a:bodyPr/>
          <a:lstStyle/>
          <a:p>
            <a:fld id="{385E3818-D624-644E-B734-959F0AE67221}" type="datetime3">
              <a:rPr lang="en-US" smtClean="0"/>
              <a:pPr/>
              <a:t>8 March 2017</a:t>
            </a:fld>
            <a:endParaRPr lang="en-US" dirty="0"/>
          </a:p>
        </p:txBody>
      </p:sp>
      <p:sp>
        <p:nvSpPr>
          <p:cNvPr id="5" name="Footer Placeholder 4"/>
          <p:cNvSpPr>
            <a:spLocks noGrp="1"/>
          </p:cNvSpPr>
          <p:nvPr>
            <p:ph type="ftr" sz="quarter" idx="11"/>
          </p:nvPr>
        </p:nvSpPr>
        <p:spPr/>
        <p:txBody>
          <a:bodyPr/>
          <a:lstStyle/>
          <a:p>
            <a:r>
              <a:rPr lang="en-US" dirty="0"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24</a:t>
            </a:fld>
            <a:endParaRPr lang="en-US" dirty="0"/>
          </a:p>
        </p:txBody>
      </p:sp>
      <p:sp>
        <p:nvSpPr>
          <p:cNvPr id="10" name="Content Placeholder 2"/>
          <p:cNvSpPr txBox="1">
            <a:spLocks/>
          </p:cNvSpPr>
          <p:nvPr/>
        </p:nvSpPr>
        <p:spPr>
          <a:xfrm>
            <a:off x="838200" y="925471"/>
            <a:ext cx="2980040" cy="56581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smtClean="0">
                <a:solidFill>
                  <a:srgbClr val="81A936"/>
                </a:solidFill>
                <a:latin typeface="Roboto" charset="0"/>
                <a:ea typeface="Roboto" charset="0"/>
                <a:cs typeface="Roboto" charset="0"/>
              </a:rPr>
              <a:t>Jaclyn Smith</a:t>
            </a:r>
          </a:p>
        </p:txBody>
      </p:sp>
      <p:pic>
        <p:nvPicPr>
          <p:cNvPr id="22" name="Picture 2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65205" y="1923554"/>
            <a:ext cx="5402335" cy="1821717"/>
          </a:xfrm>
          <a:prstGeom prst="rect">
            <a:avLst/>
          </a:prstGeom>
        </p:spPr>
      </p:pic>
      <p:pic>
        <p:nvPicPr>
          <p:cNvPr id="23" name="Picture 2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450227" y="1923553"/>
            <a:ext cx="4510216" cy="1821717"/>
          </a:xfrm>
          <a:prstGeom prst="rect">
            <a:avLst/>
          </a:prstGeom>
        </p:spPr>
      </p:pic>
      <p:pic>
        <p:nvPicPr>
          <p:cNvPr id="24" name="Picture 2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83801" y="4208380"/>
            <a:ext cx="6318667" cy="1977081"/>
          </a:xfrm>
          <a:prstGeom prst="rect">
            <a:avLst/>
          </a:prstGeom>
        </p:spPr>
      </p:pic>
      <p:sp>
        <p:nvSpPr>
          <p:cNvPr id="25" name="TextBox 24"/>
          <p:cNvSpPr txBox="1"/>
          <p:nvPr/>
        </p:nvSpPr>
        <p:spPr>
          <a:xfrm>
            <a:off x="665205" y="1491285"/>
            <a:ext cx="578709" cy="461665"/>
          </a:xfrm>
          <a:prstGeom prst="rect">
            <a:avLst/>
          </a:prstGeom>
          <a:noFill/>
        </p:spPr>
        <p:txBody>
          <a:bodyPr wrap="square" rtlCol="0">
            <a:spAutoFit/>
          </a:bodyPr>
          <a:lstStyle/>
          <a:p>
            <a:r>
              <a:rPr lang="en-US" sz="2400" dirty="0">
                <a:solidFill>
                  <a:srgbClr val="016874"/>
                </a:solidFill>
                <a:latin typeface="Roboto" charset="0"/>
                <a:ea typeface="Roboto" charset="0"/>
                <a:cs typeface="Roboto" charset="0"/>
              </a:rPr>
              <a:t>6</a:t>
            </a:r>
            <a:r>
              <a:rPr lang="en-US" sz="2400" dirty="0" smtClean="0">
                <a:solidFill>
                  <a:srgbClr val="016874"/>
                </a:solidFill>
                <a:latin typeface="Roboto" charset="0"/>
                <a:ea typeface="Roboto" charset="0"/>
                <a:cs typeface="Roboto" charset="0"/>
              </a:rPr>
              <a:t>.</a:t>
            </a:r>
            <a:endParaRPr lang="en-US" sz="2400" dirty="0">
              <a:solidFill>
                <a:srgbClr val="016874"/>
              </a:solidFill>
              <a:latin typeface="Roboto" charset="0"/>
              <a:ea typeface="Roboto" charset="0"/>
              <a:cs typeface="Roboto" charset="0"/>
            </a:endParaRPr>
          </a:p>
        </p:txBody>
      </p:sp>
      <p:sp>
        <p:nvSpPr>
          <p:cNvPr id="26" name="TextBox 25"/>
          <p:cNvSpPr txBox="1"/>
          <p:nvPr/>
        </p:nvSpPr>
        <p:spPr>
          <a:xfrm>
            <a:off x="6343134" y="1487502"/>
            <a:ext cx="578709" cy="461665"/>
          </a:xfrm>
          <a:prstGeom prst="rect">
            <a:avLst/>
          </a:prstGeom>
          <a:noFill/>
        </p:spPr>
        <p:txBody>
          <a:bodyPr wrap="square" rtlCol="0">
            <a:spAutoFit/>
          </a:bodyPr>
          <a:lstStyle/>
          <a:p>
            <a:r>
              <a:rPr lang="en-US" sz="2400" dirty="0" smtClean="0">
                <a:solidFill>
                  <a:srgbClr val="016874"/>
                </a:solidFill>
                <a:latin typeface="Roboto" charset="0"/>
                <a:ea typeface="Roboto" charset="0"/>
                <a:cs typeface="Roboto" charset="0"/>
              </a:rPr>
              <a:t>7.</a:t>
            </a:r>
            <a:endParaRPr lang="en-US" sz="2400" dirty="0">
              <a:solidFill>
                <a:srgbClr val="016874"/>
              </a:solidFill>
              <a:latin typeface="Roboto" charset="0"/>
              <a:ea typeface="Roboto" charset="0"/>
              <a:cs typeface="Roboto" charset="0"/>
            </a:endParaRPr>
          </a:p>
        </p:txBody>
      </p:sp>
      <p:sp>
        <p:nvSpPr>
          <p:cNvPr id="27" name="TextBox 26"/>
          <p:cNvSpPr txBox="1"/>
          <p:nvPr/>
        </p:nvSpPr>
        <p:spPr>
          <a:xfrm>
            <a:off x="3159087" y="3761416"/>
            <a:ext cx="578709" cy="461665"/>
          </a:xfrm>
          <a:prstGeom prst="rect">
            <a:avLst/>
          </a:prstGeom>
          <a:noFill/>
        </p:spPr>
        <p:txBody>
          <a:bodyPr wrap="square" rtlCol="0">
            <a:spAutoFit/>
          </a:bodyPr>
          <a:lstStyle/>
          <a:p>
            <a:r>
              <a:rPr lang="en-US" sz="2400" dirty="0">
                <a:solidFill>
                  <a:srgbClr val="016874"/>
                </a:solidFill>
                <a:latin typeface="Roboto" charset="0"/>
                <a:ea typeface="Roboto" charset="0"/>
                <a:cs typeface="Roboto" charset="0"/>
              </a:rPr>
              <a:t>8</a:t>
            </a:r>
            <a:r>
              <a:rPr lang="en-US" sz="2400" dirty="0" smtClean="0">
                <a:solidFill>
                  <a:srgbClr val="016874"/>
                </a:solidFill>
                <a:latin typeface="Roboto" charset="0"/>
                <a:ea typeface="Roboto" charset="0"/>
                <a:cs typeface="Roboto" charset="0"/>
              </a:rPr>
              <a:t>.</a:t>
            </a:r>
            <a:endParaRPr lang="en-US" sz="2400" dirty="0">
              <a:solidFill>
                <a:srgbClr val="016874"/>
              </a:solidFill>
              <a:latin typeface="Roboto" charset="0"/>
              <a:ea typeface="Roboto" charset="0"/>
              <a:cs typeface="Roboto" charset="0"/>
            </a:endParaRPr>
          </a:p>
        </p:txBody>
      </p:sp>
    </p:spTree>
    <p:extLst>
      <p:ext uri="{BB962C8B-B14F-4D97-AF65-F5344CB8AC3E}">
        <p14:creationId xmlns:p14="http://schemas.microsoft.com/office/powerpoint/2010/main" val="13482699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 # </a:t>
            </a:r>
            <a:r>
              <a:rPr lang="en-US" dirty="0"/>
              <a:t>3 </a:t>
            </a:r>
            <a:r>
              <a:rPr lang="en-US" sz="2400" dirty="0"/>
              <a:t>(of 3)</a:t>
            </a:r>
            <a:endParaRPr lang="en-US" sz="3200" dirty="0"/>
          </a:p>
        </p:txBody>
      </p:sp>
      <p:sp>
        <p:nvSpPr>
          <p:cNvPr id="4" name="Date Placeholder 3"/>
          <p:cNvSpPr>
            <a:spLocks noGrp="1"/>
          </p:cNvSpPr>
          <p:nvPr>
            <p:ph type="dt" sz="half" idx="10"/>
          </p:nvPr>
        </p:nvSpPr>
        <p:spPr/>
        <p:txBody>
          <a:bodyPr/>
          <a:lstStyle/>
          <a:p>
            <a:fld id="{115839E5-358A-AE49-97D5-146011E4D75E}" type="datetime3">
              <a:rPr lang="en-US" smtClean="0"/>
              <a:t>8 March 2017</a:t>
            </a:fld>
            <a:endParaRPr lang="en-US" dirty="0"/>
          </a:p>
        </p:txBody>
      </p:sp>
      <p:sp>
        <p:nvSpPr>
          <p:cNvPr id="5" name="Footer Placeholder 4"/>
          <p:cNvSpPr>
            <a:spLocks noGrp="1"/>
          </p:cNvSpPr>
          <p:nvPr>
            <p:ph type="ftr" sz="quarter" idx="11"/>
          </p:nvPr>
        </p:nvSpPr>
        <p:spPr/>
        <p:txBody>
          <a:bodyPr/>
          <a:lstStyle/>
          <a:p>
            <a:r>
              <a:rPr lang="en-US" dirty="0"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25</a:t>
            </a:fld>
            <a:endParaRPr lang="en-US" dirty="0"/>
          </a:p>
        </p:txBody>
      </p:sp>
      <p:sp>
        <p:nvSpPr>
          <p:cNvPr id="8" name="Content Placeholder 2"/>
          <p:cNvSpPr>
            <a:spLocks noGrp="1"/>
          </p:cNvSpPr>
          <p:nvPr>
            <p:ph idx="1"/>
          </p:nvPr>
        </p:nvSpPr>
        <p:spPr>
          <a:xfrm>
            <a:off x="4188940" y="1129300"/>
            <a:ext cx="7164859" cy="5047663"/>
          </a:xfrm>
        </p:spPr>
        <p:txBody>
          <a:bodyPr/>
          <a:lstStyle/>
          <a:p>
            <a:r>
              <a:rPr lang="en-US" sz="2200" dirty="0" smtClean="0"/>
              <a:t>John is a senior director at the Bill &amp; Melinda Gates Foundation, commuting to Seattle five days a week from Kirkland</a:t>
            </a:r>
          </a:p>
          <a:p>
            <a:r>
              <a:rPr lang="en-US" sz="2200" dirty="0" smtClean="0"/>
              <a:t>At work, John focuses on public policy issues around the environment, and is passionate about transportation infrastructure in WA state</a:t>
            </a:r>
          </a:p>
          <a:p>
            <a:r>
              <a:rPr lang="en-US" sz="2200" dirty="0" smtClean="0"/>
              <a:t>John has noticed the continuing lack of funding for WA roads due to the unbalanced gas tax and wants to take part in the WARUC pilot program</a:t>
            </a:r>
          </a:p>
          <a:p>
            <a:r>
              <a:rPr lang="en-US" sz="2200" dirty="0" smtClean="0"/>
              <a:t>John’s navy blue BMW i8 has an OBD-II port, and is interested in leveraging this port during the pilot program</a:t>
            </a:r>
            <a:endParaRPr lang="en-US" sz="2200" dirty="0"/>
          </a:p>
        </p:txBody>
      </p:sp>
      <p:sp>
        <p:nvSpPr>
          <p:cNvPr id="9" name="Content Placeholder 2"/>
          <p:cNvSpPr txBox="1">
            <a:spLocks/>
          </p:cNvSpPr>
          <p:nvPr/>
        </p:nvSpPr>
        <p:spPr>
          <a:xfrm>
            <a:off x="988541" y="1351722"/>
            <a:ext cx="7164859" cy="4825241"/>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p>
        </p:txBody>
      </p:sp>
      <p:sp>
        <p:nvSpPr>
          <p:cNvPr id="10" name="Content Placeholder 2"/>
          <p:cNvSpPr txBox="1">
            <a:spLocks/>
          </p:cNvSpPr>
          <p:nvPr/>
        </p:nvSpPr>
        <p:spPr>
          <a:xfrm>
            <a:off x="751702" y="2424522"/>
            <a:ext cx="2980040" cy="566928"/>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3200" dirty="0" smtClean="0">
                <a:solidFill>
                  <a:srgbClr val="81A936"/>
                </a:solidFill>
                <a:latin typeface="Roboto" charset="0"/>
                <a:ea typeface="Roboto" charset="0"/>
                <a:cs typeface="Roboto" charset="0"/>
              </a:rPr>
              <a:t>John Lent</a:t>
            </a:r>
          </a:p>
        </p:txBody>
      </p:sp>
      <p:graphicFrame>
        <p:nvGraphicFramePr>
          <p:cNvPr id="14" name="Table 13"/>
          <p:cNvGraphicFramePr>
            <a:graphicFrameLocks noGrp="1"/>
          </p:cNvGraphicFramePr>
          <p:nvPr>
            <p:extLst/>
          </p:nvPr>
        </p:nvGraphicFramePr>
        <p:xfrm>
          <a:off x="787399" y="2990334"/>
          <a:ext cx="3401541" cy="2545493"/>
        </p:xfrm>
        <a:graphic>
          <a:graphicData uri="http://schemas.openxmlformats.org/drawingml/2006/table">
            <a:tbl>
              <a:tblPr firstRow="1" bandRow="1">
                <a:tableStyleId>{5C22544A-7EE6-4342-B048-85BDC9FD1C3A}</a:tableStyleId>
              </a:tblPr>
              <a:tblGrid>
                <a:gridCol w="1226752"/>
                <a:gridCol w="2174789"/>
              </a:tblGrid>
              <a:tr h="488770">
                <a:tc>
                  <a:txBody>
                    <a:bodyPr/>
                    <a:lstStyle/>
                    <a:p>
                      <a:r>
                        <a:rPr lang="en-US" b="0" i="0" dirty="0" smtClean="0">
                          <a:solidFill>
                            <a:srgbClr val="04223F"/>
                          </a:solidFill>
                          <a:latin typeface="Roboto" charset="0"/>
                          <a:ea typeface="Roboto" charset="0"/>
                          <a:cs typeface="Roboto" charset="0"/>
                        </a:rPr>
                        <a:t>Age</a:t>
                      </a:r>
                      <a:endParaRPr lang="en-US" b="0" i="0" dirty="0">
                        <a:solidFill>
                          <a:srgbClr val="04223F"/>
                        </a:solidFill>
                        <a:latin typeface="Roboto" charset="0"/>
                        <a:ea typeface="Roboto" charset="0"/>
                        <a:cs typeface="Roboto" charset="0"/>
                      </a:endParaRPr>
                    </a:p>
                  </a:txBody>
                  <a:tcPr>
                    <a:noFill/>
                  </a:tcPr>
                </a:tc>
                <a:tc>
                  <a:txBody>
                    <a:bodyPr/>
                    <a:lstStyle/>
                    <a:p>
                      <a:r>
                        <a:rPr lang="en-US" b="0" i="0" dirty="0" smtClean="0">
                          <a:solidFill>
                            <a:srgbClr val="04223F"/>
                          </a:solidFill>
                          <a:latin typeface="Roboto Light" charset="0"/>
                          <a:ea typeface="Roboto Light" charset="0"/>
                          <a:cs typeface="Roboto Light" charset="0"/>
                        </a:rPr>
                        <a:t>56</a:t>
                      </a:r>
                      <a:endParaRPr lang="en-US" b="0" i="0" dirty="0">
                        <a:solidFill>
                          <a:srgbClr val="04223F"/>
                        </a:solidFill>
                        <a:latin typeface="Roboto Light" charset="0"/>
                        <a:ea typeface="Roboto Light" charset="0"/>
                        <a:cs typeface="Roboto Light" charset="0"/>
                      </a:endParaRPr>
                    </a:p>
                  </a:txBody>
                  <a:tcPr>
                    <a:noFill/>
                  </a:tcPr>
                </a:tc>
              </a:tr>
              <a:tr h="488770">
                <a:tc>
                  <a:txBody>
                    <a:bodyPr/>
                    <a:lstStyle/>
                    <a:p>
                      <a:r>
                        <a:rPr lang="en-US" b="0" i="0" dirty="0" smtClean="0">
                          <a:solidFill>
                            <a:srgbClr val="04223F"/>
                          </a:solidFill>
                          <a:latin typeface="Roboto" charset="0"/>
                          <a:ea typeface="Roboto" charset="0"/>
                          <a:cs typeface="Roboto" charset="0"/>
                        </a:rPr>
                        <a:t>Education</a:t>
                      </a:r>
                      <a:endParaRPr lang="en-US" b="0" i="0" dirty="0">
                        <a:solidFill>
                          <a:srgbClr val="04223F"/>
                        </a:solidFill>
                        <a:latin typeface="Roboto" charset="0"/>
                        <a:ea typeface="Roboto" charset="0"/>
                        <a:cs typeface="Roboto" charset="0"/>
                      </a:endParaRPr>
                    </a:p>
                  </a:txBody>
                  <a:tcPr>
                    <a:noFill/>
                  </a:tcPr>
                </a:tc>
                <a:tc>
                  <a:txBody>
                    <a:bodyPr/>
                    <a:lstStyle/>
                    <a:p>
                      <a:r>
                        <a:rPr lang="en-US" b="0" i="0" dirty="0" smtClean="0">
                          <a:solidFill>
                            <a:srgbClr val="04223F"/>
                          </a:solidFill>
                          <a:latin typeface="Roboto Light" charset="0"/>
                          <a:ea typeface="Roboto Light" charset="0"/>
                          <a:cs typeface="Roboto Light" charset="0"/>
                        </a:rPr>
                        <a:t>MBA</a:t>
                      </a:r>
                      <a:endParaRPr lang="en-US" b="0" i="0" dirty="0">
                        <a:solidFill>
                          <a:srgbClr val="04223F"/>
                        </a:solidFill>
                        <a:latin typeface="Roboto Light" charset="0"/>
                        <a:ea typeface="Roboto Light" charset="0"/>
                        <a:cs typeface="Roboto Light" charset="0"/>
                      </a:endParaRPr>
                    </a:p>
                  </a:txBody>
                  <a:tcPr>
                    <a:noFill/>
                  </a:tcPr>
                </a:tc>
              </a:tr>
              <a:tr h="488770">
                <a:tc>
                  <a:txBody>
                    <a:bodyPr/>
                    <a:lstStyle/>
                    <a:p>
                      <a:r>
                        <a:rPr lang="en-US" b="0" i="0" dirty="0" smtClean="0">
                          <a:solidFill>
                            <a:srgbClr val="04223F"/>
                          </a:solidFill>
                          <a:latin typeface="Roboto" charset="0"/>
                          <a:ea typeface="Roboto" charset="0"/>
                          <a:cs typeface="Roboto" charset="0"/>
                        </a:rPr>
                        <a:t>Marital</a:t>
                      </a:r>
                      <a:endParaRPr lang="en-US" b="0" i="0" dirty="0">
                        <a:solidFill>
                          <a:srgbClr val="04223F"/>
                        </a:solidFill>
                        <a:latin typeface="Roboto" charset="0"/>
                        <a:ea typeface="Roboto" charset="0"/>
                        <a:cs typeface="Roboto" charset="0"/>
                      </a:endParaRPr>
                    </a:p>
                  </a:txBody>
                  <a:tcPr>
                    <a:noFill/>
                  </a:tcPr>
                </a:tc>
                <a:tc>
                  <a:txBody>
                    <a:bodyPr/>
                    <a:lstStyle/>
                    <a:p>
                      <a:r>
                        <a:rPr lang="en-US" b="0" i="0" dirty="0" smtClean="0">
                          <a:solidFill>
                            <a:srgbClr val="04223F"/>
                          </a:solidFill>
                          <a:latin typeface="Roboto Light" charset="0"/>
                          <a:ea typeface="Roboto Light" charset="0"/>
                          <a:cs typeface="Roboto Light" charset="0"/>
                        </a:rPr>
                        <a:t>Married</a:t>
                      </a:r>
                      <a:endParaRPr lang="en-US" b="0" i="0" dirty="0">
                        <a:solidFill>
                          <a:srgbClr val="04223F"/>
                        </a:solidFill>
                        <a:latin typeface="Roboto Light" charset="0"/>
                        <a:ea typeface="Roboto Light" charset="0"/>
                        <a:cs typeface="Roboto Light" charset="0"/>
                      </a:endParaRPr>
                    </a:p>
                  </a:txBody>
                  <a:tcPr>
                    <a:noFill/>
                  </a:tcPr>
                </a:tc>
              </a:tr>
              <a:tr h="488770">
                <a:tc>
                  <a:txBody>
                    <a:bodyPr/>
                    <a:lstStyle/>
                    <a:p>
                      <a:r>
                        <a:rPr lang="en-US" b="0" i="0" dirty="0" smtClean="0">
                          <a:solidFill>
                            <a:srgbClr val="04223F"/>
                          </a:solidFill>
                          <a:latin typeface="Roboto" charset="0"/>
                          <a:ea typeface="Roboto" charset="0"/>
                          <a:cs typeface="Roboto" charset="0"/>
                        </a:rPr>
                        <a:t>Location</a:t>
                      </a:r>
                      <a:endParaRPr lang="en-US" b="0" i="0" dirty="0">
                        <a:solidFill>
                          <a:srgbClr val="04223F"/>
                        </a:solidFill>
                        <a:latin typeface="Roboto" charset="0"/>
                        <a:ea typeface="Roboto" charset="0"/>
                        <a:cs typeface="Roboto" charset="0"/>
                      </a:endParaRPr>
                    </a:p>
                  </a:txBody>
                  <a:tcPr>
                    <a:noFill/>
                  </a:tcPr>
                </a:tc>
                <a:tc>
                  <a:txBody>
                    <a:bodyPr/>
                    <a:lstStyle/>
                    <a:p>
                      <a:r>
                        <a:rPr lang="en-US" b="0" i="0" dirty="0" smtClean="0">
                          <a:solidFill>
                            <a:srgbClr val="04223F"/>
                          </a:solidFill>
                          <a:latin typeface="Roboto Light" charset="0"/>
                          <a:ea typeface="Roboto Light" charset="0"/>
                          <a:cs typeface="Roboto Light" charset="0"/>
                        </a:rPr>
                        <a:t>Kirkland</a:t>
                      </a:r>
                      <a:endParaRPr lang="en-US" b="0" i="0" dirty="0">
                        <a:solidFill>
                          <a:srgbClr val="04223F"/>
                        </a:solidFill>
                        <a:latin typeface="Roboto Light" charset="0"/>
                        <a:ea typeface="Roboto Light" charset="0"/>
                        <a:cs typeface="Roboto Light" charset="0"/>
                      </a:endParaRPr>
                    </a:p>
                  </a:txBody>
                  <a:tcPr>
                    <a:noFill/>
                  </a:tcPr>
                </a:tc>
              </a:tr>
              <a:tr h="590413">
                <a:tc>
                  <a:txBody>
                    <a:bodyPr/>
                    <a:lstStyle/>
                    <a:p>
                      <a:r>
                        <a:rPr lang="en-US" b="0" i="0" dirty="0" smtClean="0">
                          <a:solidFill>
                            <a:srgbClr val="04223F"/>
                          </a:solidFill>
                          <a:latin typeface="Roboto" charset="0"/>
                          <a:ea typeface="Roboto" charset="0"/>
                          <a:cs typeface="Roboto" charset="0"/>
                        </a:rPr>
                        <a:t>Car</a:t>
                      </a:r>
                      <a:endParaRPr lang="en-US" b="0" i="0" dirty="0">
                        <a:solidFill>
                          <a:srgbClr val="04223F"/>
                        </a:solidFill>
                        <a:latin typeface="Roboto" charset="0"/>
                        <a:ea typeface="Roboto" charset="0"/>
                        <a:cs typeface="Roboto" charset="0"/>
                      </a:endParaRPr>
                    </a:p>
                  </a:txBody>
                  <a:tcPr>
                    <a:noFill/>
                  </a:tcPr>
                </a:tc>
                <a:tc>
                  <a:txBody>
                    <a:bodyPr/>
                    <a:lstStyle/>
                    <a:p>
                      <a:r>
                        <a:rPr lang="en-US" b="0" i="0" dirty="0" smtClean="0">
                          <a:solidFill>
                            <a:srgbClr val="04223F"/>
                          </a:solidFill>
                          <a:latin typeface="Roboto Light" charset="0"/>
                          <a:ea typeface="Roboto Light" charset="0"/>
                          <a:cs typeface="Roboto Light" charset="0"/>
                        </a:rPr>
                        <a:t>BMW i8</a:t>
                      </a:r>
                      <a:endParaRPr lang="en-US" b="0" i="0" dirty="0">
                        <a:solidFill>
                          <a:srgbClr val="04223F"/>
                        </a:solidFill>
                        <a:latin typeface="Roboto Light" charset="0"/>
                        <a:ea typeface="Roboto Light" charset="0"/>
                        <a:cs typeface="Roboto Light" charset="0"/>
                      </a:endParaRPr>
                    </a:p>
                  </a:txBody>
                  <a:tcPr>
                    <a:noFill/>
                  </a:tcPr>
                </a:tc>
              </a:tr>
            </a:tbl>
          </a:graphicData>
        </a:graphic>
      </p:graphicFrame>
      <p:pic>
        <p:nvPicPr>
          <p:cNvPr id="3" name="Picture 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41248" y="1129300"/>
            <a:ext cx="1198610" cy="1197864"/>
          </a:xfrm>
          <a:prstGeom prst="ellipse">
            <a:avLst/>
          </a:prstGeom>
        </p:spPr>
      </p:pic>
    </p:spTree>
    <p:extLst>
      <p:ext uri="{BB962C8B-B14F-4D97-AF65-F5344CB8AC3E}">
        <p14:creationId xmlns:p14="http://schemas.microsoft.com/office/powerpoint/2010/main" val="1677646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 # 3: Storyboard</a:t>
            </a:r>
            <a:endParaRPr lang="en-US" sz="2400" dirty="0"/>
          </a:p>
        </p:txBody>
      </p:sp>
      <p:sp>
        <p:nvSpPr>
          <p:cNvPr id="4" name="Date Placeholder 3"/>
          <p:cNvSpPr>
            <a:spLocks noGrp="1"/>
          </p:cNvSpPr>
          <p:nvPr>
            <p:ph type="dt" sz="half" idx="10"/>
          </p:nvPr>
        </p:nvSpPr>
        <p:spPr/>
        <p:txBody>
          <a:bodyPr/>
          <a:lstStyle/>
          <a:p>
            <a:fld id="{385E3818-D624-644E-B734-959F0AE67221}" type="datetime3">
              <a:rPr lang="en-US" smtClean="0"/>
              <a:pPr/>
              <a:t>8 March 2017</a:t>
            </a:fld>
            <a:endParaRPr lang="en-US" dirty="0"/>
          </a:p>
        </p:txBody>
      </p:sp>
      <p:sp>
        <p:nvSpPr>
          <p:cNvPr id="5" name="Footer Placeholder 4"/>
          <p:cNvSpPr>
            <a:spLocks noGrp="1"/>
          </p:cNvSpPr>
          <p:nvPr>
            <p:ph type="ftr" sz="quarter" idx="11"/>
          </p:nvPr>
        </p:nvSpPr>
        <p:spPr/>
        <p:txBody>
          <a:bodyPr/>
          <a:lstStyle/>
          <a:p>
            <a:r>
              <a:rPr lang="en-US" dirty="0"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26</a:t>
            </a:fld>
            <a:endParaRPr lang="en-US" dirty="0"/>
          </a:p>
        </p:txBody>
      </p:sp>
      <p:sp>
        <p:nvSpPr>
          <p:cNvPr id="10" name="Content Placeholder 2"/>
          <p:cNvSpPr txBox="1">
            <a:spLocks/>
          </p:cNvSpPr>
          <p:nvPr/>
        </p:nvSpPr>
        <p:spPr>
          <a:xfrm>
            <a:off x="838200" y="925471"/>
            <a:ext cx="2980040" cy="56581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smtClean="0">
                <a:solidFill>
                  <a:srgbClr val="81A936"/>
                </a:solidFill>
                <a:latin typeface="Roboto" charset="0"/>
                <a:ea typeface="Roboto" charset="0"/>
                <a:cs typeface="Roboto" charset="0"/>
              </a:rPr>
              <a:t>John Lent</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357541" y="1946257"/>
            <a:ext cx="3657600" cy="1532321"/>
          </a:xfrm>
          <a:prstGeom prst="rect">
            <a:avLst/>
          </a:prstGeom>
        </p:spPr>
      </p:pic>
      <p:pic>
        <p:nvPicPr>
          <p:cNvPr id="22" name="Picture 21"/>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067921" y="4269488"/>
            <a:ext cx="3657600" cy="1747135"/>
          </a:xfrm>
          <a:prstGeom prst="rect">
            <a:avLst/>
          </a:prstGeom>
        </p:spPr>
      </p:pic>
      <p:pic>
        <p:nvPicPr>
          <p:cNvPr id="23" name="Picture 22"/>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209800" y="4269488"/>
            <a:ext cx="3657600" cy="1737170"/>
          </a:xfrm>
          <a:prstGeom prst="rect">
            <a:avLst/>
          </a:prstGeom>
        </p:spPr>
      </p:pic>
      <p:pic>
        <p:nvPicPr>
          <p:cNvPr id="24" name="Picture 23"/>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215662" y="1943653"/>
            <a:ext cx="3657600" cy="1217265"/>
          </a:xfrm>
          <a:prstGeom prst="rect">
            <a:avLst/>
          </a:prstGeom>
        </p:spPr>
      </p:pic>
      <p:pic>
        <p:nvPicPr>
          <p:cNvPr id="25" name="Picture 24"/>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99420" y="1943653"/>
            <a:ext cx="3657600" cy="1700710"/>
          </a:xfrm>
          <a:prstGeom prst="rect">
            <a:avLst/>
          </a:prstGeom>
        </p:spPr>
      </p:pic>
      <p:sp>
        <p:nvSpPr>
          <p:cNvPr id="26" name="TextBox 25"/>
          <p:cNvSpPr txBox="1"/>
          <p:nvPr/>
        </p:nvSpPr>
        <p:spPr>
          <a:xfrm>
            <a:off x="422187" y="1565252"/>
            <a:ext cx="578709" cy="461665"/>
          </a:xfrm>
          <a:prstGeom prst="rect">
            <a:avLst/>
          </a:prstGeom>
          <a:noFill/>
        </p:spPr>
        <p:txBody>
          <a:bodyPr wrap="square" rtlCol="0">
            <a:spAutoFit/>
          </a:bodyPr>
          <a:lstStyle/>
          <a:p>
            <a:r>
              <a:rPr lang="en-US" sz="2400" dirty="0" smtClean="0">
                <a:solidFill>
                  <a:srgbClr val="016874"/>
                </a:solidFill>
                <a:latin typeface="Roboto" charset="0"/>
                <a:ea typeface="Roboto" charset="0"/>
                <a:cs typeface="Roboto" charset="0"/>
              </a:rPr>
              <a:t>1.</a:t>
            </a:r>
            <a:endParaRPr lang="en-US" sz="2400" dirty="0">
              <a:solidFill>
                <a:srgbClr val="016874"/>
              </a:solidFill>
              <a:latin typeface="Roboto" charset="0"/>
              <a:ea typeface="Roboto" charset="0"/>
              <a:cs typeface="Roboto" charset="0"/>
            </a:endParaRPr>
          </a:p>
        </p:txBody>
      </p:sp>
      <p:sp>
        <p:nvSpPr>
          <p:cNvPr id="27" name="TextBox 26"/>
          <p:cNvSpPr txBox="1"/>
          <p:nvPr/>
        </p:nvSpPr>
        <p:spPr>
          <a:xfrm>
            <a:off x="4290306" y="1565252"/>
            <a:ext cx="578709" cy="461665"/>
          </a:xfrm>
          <a:prstGeom prst="rect">
            <a:avLst/>
          </a:prstGeom>
          <a:noFill/>
        </p:spPr>
        <p:txBody>
          <a:bodyPr wrap="square" rtlCol="0">
            <a:spAutoFit/>
          </a:bodyPr>
          <a:lstStyle/>
          <a:p>
            <a:r>
              <a:rPr lang="en-US" sz="2400" dirty="0">
                <a:solidFill>
                  <a:srgbClr val="016874"/>
                </a:solidFill>
                <a:latin typeface="Roboto" charset="0"/>
                <a:ea typeface="Roboto" charset="0"/>
                <a:cs typeface="Roboto" charset="0"/>
              </a:rPr>
              <a:t>2</a:t>
            </a:r>
            <a:r>
              <a:rPr lang="en-US" sz="2400" dirty="0" smtClean="0">
                <a:solidFill>
                  <a:srgbClr val="016874"/>
                </a:solidFill>
                <a:latin typeface="Roboto" charset="0"/>
                <a:ea typeface="Roboto" charset="0"/>
                <a:cs typeface="Roboto" charset="0"/>
              </a:rPr>
              <a:t>.</a:t>
            </a:r>
            <a:endParaRPr lang="en-US" sz="2400" dirty="0">
              <a:solidFill>
                <a:srgbClr val="016874"/>
              </a:solidFill>
              <a:latin typeface="Roboto" charset="0"/>
              <a:ea typeface="Roboto" charset="0"/>
              <a:cs typeface="Roboto" charset="0"/>
            </a:endParaRPr>
          </a:p>
        </p:txBody>
      </p:sp>
      <p:sp>
        <p:nvSpPr>
          <p:cNvPr id="28" name="TextBox 27"/>
          <p:cNvSpPr txBox="1"/>
          <p:nvPr/>
        </p:nvSpPr>
        <p:spPr>
          <a:xfrm>
            <a:off x="2142074" y="3865949"/>
            <a:ext cx="578709" cy="461665"/>
          </a:xfrm>
          <a:prstGeom prst="rect">
            <a:avLst/>
          </a:prstGeom>
          <a:noFill/>
        </p:spPr>
        <p:txBody>
          <a:bodyPr wrap="square" rtlCol="0">
            <a:spAutoFit/>
          </a:bodyPr>
          <a:lstStyle/>
          <a:p>
            <a:r>
              <a:rPr lang="en-US" sz="2400" dirty="0">
                <a:solidFill>
                  <a:srgbClr val="016874"/>
                </a:solidFill>
                <a:latin typeface="Roboto" charset="0"/>
                <a:ea typeface="Roboto" charset="0"/>
                <a:cs typeface="Roboto" charset="0"/>
              </a:rPr>
              <a:t>4</a:t>
            </a:r>
            <a:r>
              <a:rPr lang="en-US" sz="2400" dirty="0" smtClean="0">
                <a:solidFill>
                  <a:srgbClr val="016874"/>
                </a:solidFill>
                <a:latin typeface="Roboto" charset="0"/>
                <a:ea typeface="Roboto" charset="0"/>
                <a:cs typeface="Roboto" charset="0"/>
              </a:rPr>
              <a:t>.</a:t>
            </a:r>
            <a:endParaRPr lang="en-US" sz="2400" dirty="0">
              <a:solidFill>
                <a:srgbClr val="016874"/>
              </a:solidFill>
              <a:latin typeface="Roboto" charset="0"/>
              <a:ea typeface="Roboto" charset="0"/>
              <a:cs typeface="Roboto" charset="0"/>
            </a:endParaRPr>
          </a:p>
        </p:txBody>
      </p:sp>
      <p:sp>
        <p:nvSpPr>
          <p:cNvPr id="29" name="TextBox 28"/>
          <p:cNvSpPr txBox="1"/>
          <p:nvPr/>
        </p:nvSpPr>
        <p:spPr>
          <a:xfrm>
            <a:off x="6018615" y="3865949"/>
            <a:ext cx="578709" cy="461665"/>
          </a:xfrm>
          <a:prstGeom prst="rect">
            <a:avLst/>
          </a:prstGeom>
          <a:noFill/>
        </p:spPr>
        <p:txBody>
          <a:bodyPr wrap="square" rtlCol="0">
            <a:spAutoFit/>
          </a:bodyPr>
          <a:lstStyle/>
          <a:p>
            <a:r>
              <a:rPr lang="en-US" sz="2400" dirty="0" smtClean="0">
                <a:solidFill>
                  <a:srgbClr val="016874"/>
                </a:solidFill>
                <a:latin typeface="Roboto" charset="0"/>
                <a:ea typeface="Roboto" charset="0"/>
                <a:cs typeface="Roboto" charset="0"/>
              </a:rPr>
              <a:t>5.</a:t>
            </a:r>
            <a:endParaRPr lang="en-US" sz="2400" dirty="0">
              <a:solidFill>
                <a:srgbClr val="016874"/>
              </a:solidFill>
              <a:latin typeface="Roboto" charset="0"/>
              <a:ea typeface="Roboto" charset="0"/>
              <a:cs typeface="Roboto" charset="0"/>
            </a:endParaRPr>
          </a:p>
        </p:txBody>
      </p:sp>
      <p:sp>
        <p:nvSpPr>
          <p:cNvPr id="30" name="TextBox 29"/>
          <p:cNvSpPr txBox="1"/>
          <p:nvPr/>
        </p:nvSpPr>
        <p:spPr>
          <a:xfrm>
            <a:off x="8215662" y="1565252"/>
            <a:ext cx="578709" cy="461665"/>
          </a:xfrm>
          <a:prstGeom prst="rect">
            <a:avLst/>
          </a:prstGeom>
          <a:noFill/>
        </p:spPr>
        <p:txBody>
          <a:bodyPr wrap="square" rtlCol="0">
            <a:spAutoFit/>
          </a:bodyPr>
          <a:lstStyle/>
          <a:p>
            <a:r>
              <a:rPr lang="en-US" sz="2400" dirty="0" smtClean="0">
                <a:solidFill>
                  <a:srgbClr val="016874"/>
                </a:solidFill>
                <a:latin typeface="Roboto" charset="0"/>
                <a:ea typeface="Roboto" charset="0"/>
                <a:cs typeface="Roboto" charset="0"/>
              </a:rPr>
              <a:t>3.</a:t>
            </a:r>
            <a:endParaRPr lang="en-US" sz="2400" dirty="0">
              <a:solidFill>
                <a:srgbClr val="016874"/>
              </a:solidFill>
              <a:latin typeface="Roboto" charset="0"/>
              <a:ea typeface="Roboto" charset="0"/>
              <a:cs typeface="Roboto" charset="0"/>
            </a:endParaRPr>
          </a:p>
        </p:txBody>
      </p:sp>
    </p:spTree>
    <p:extLst>
      <p:ext uri="{BB962C8B-B14F-4D97-AF65-F5344CB8AC3E}">
        <p14:creationId xmlns:p14="http://schemas.microsoft.com/office/powerpoint/2010/main" val="3085513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057046"/>
            <a:ext cx="10515600" cy="867327"/>
          </a:xfrm>
        </p:spPr>
        <p:txBody>
          <a:bodyPr/>
          <a:lstStyle/>
          <a:p>
            <a:pPr>
              <a:lnSpc>
                <a:spcPct val="150000"/>
              </a:lnSpc>
            </a:pPr>
            <a:r>
              <a:rPr lang="en-US" dirty="0" smtClean="0">
                <a:solidFill>
                  <a:srgbClr val="81A936"/>
                </a:solidFill>
              </a:rPr>
              <a:t>III. </a:t>
            </a:r>
            <a:r>
              <a:rPr lang="en-US" dirty="0" smtClean="0"/>
              <a:t>Competitive Matrix</a:t>
            </a:r>
            <a:endParaRPr lang="en-US" dirty="0"/>
          </a:p>
        </p:txBody>
      </p:sp>
      <p:sp>
        <p:nvSpPr>
          <p:cNvPr id="4" name="Date Placeholder 3"/>
          <p:cNvSpPr>
            <a:spLocks noGrp="1"/>
          </p:cNvSpPr>
          <p:nvPr>
            <p:ph type="dt" sz="half" idx="10"/>
          </p:nvPr>
        </p:nvSpPr>
        <p:spPr/>
        <p:txBody>
          <a:bodyPr/>
          <a:lstStyle/>
          <a:p>
            <a:fld id="{49669828-8A02-2C43-BBDF-93EF6E86E45B}" type="datetime3">
              <a:rPr lang="en-US" smtClean="0"/>
              <a:t>8 March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27</a:t>
            </a:fld>
            <a:endParaRPr lang="en-US" dirty="0"/>
          </a:p>
        </p:txBody>
      </p:sp>
    </p:spTree>
    <p:extLst>
      <p:ext uri="{BB962C8B-B14F-4D97-AF65-F5344CB8AC3E}">
        <p14:creationId xmlns:p14="http://schemas.microsoft.com/office/powerpoint/2010/main" val="3557541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Competitive Matrix</a:t>
            </a:r>
            <a:endParaRPr lang="en-US" dirty="0"/>
          </a:p>
        </p:txBody>
      </p:sp>
      <p:sp>
        <p:nvSpPr>
          <p:cNvPr id="3" name="Content Placeholder 2"/>
          <p:cNvSpPr>
            <a:spLocks noGrp="1"/>
          </p:cNvSpPr>
          <p:nvPr>
            <p:ph idx="1"/>
          </p:nvPr>
        </p:nvSpPr>
        <p:spPr/>
        <p:txBody>
          <a:bodyPr/>
          <a:lstStyle/>
          <a:p>
            <a:pPr marL="0" indent="0">
              <a:buNone/>
            </a:pPr>
            <a:r>
              <a:rPr lang="en-US" dirty="0" smtClean="0"/>
              <a:t>Due to the nature of our project and the lack of competitors in the space, we have split up our competitive matrix into three areas:</a:t>
            </a:r>
          </a:p>
          <a:p>
            <a:pPr marL="0" indent="0">
              <a:buNone/>
            </a:pPr>
            <a:endParaRPr lang="en-US" dirty="0" smtClean="0"/>
          </a:p>
          <a:p>
            <a:pPr marL="514350" indent="-514350">
              <a:buFont typeface="+mj-lt"/>
              <a:buAutoNum type="arabicPeriod"/>
            </a:pPr>
            <a:r>
              <a:rPr lang="en-US" dirty="0" smtClean="0"/>
              <a:t>Similar road usage-based tax pilot programs from other states</a:t>
            </a:r>
          </a:p>
          <a:p>
            <a:pPr marL="514350" indent="-514350">
              <a:buFont typeface="+mj-lt"/>
              <a:buAutoNum type="arabicPeriod"/>
            </a:pPr>
            <a:r>
              <a:rPr lang="en-US" dirty="0" smtClean="0"/>
              <a:t>Potential tracking solutions for the WA state program</a:t>
            </a:r>
          </a:p>
          <a:p>
            <a:pPr marL="514350" indent="-514350">
              <a:buFont typeface="+mj-lt"/>
              <a:buAutoNum type="arabicPeriod"/>
            </a:pPr>
            <a:r>
              <a:rPr lang="en-US" dirty="0" smtClean="0"/>
              <a:t>Location-based services/vendors we are considering working with</a:t>
            </a:r>
          </a:p>
          <a:p>
            <a:pPr marL="514350" indent="-514350">
              <a:buFont typeface="+mj-lt"/>
              <a:buAutoNum type="arabicPeriod"/>
            </a:pPr>
            <a:endParaRPr lang="en-US" dirty="0"/>
          </a:p>
          <a:p>
            <a:pPr marL="514350" indent="-514350">
              <a:buFont typeface="+mj-lt"/>
              <a:buAutoNum type="arabicPeriod"/>
            </a:pPr>
            <a:endParaRPr lang="en-US" dirty="0" smtClean="0"/>
          </a:p>
          <a:p>
            <a:pPr marL="0" indent="0">
              <a:buNone/>
            </a:pPr>
            <a:r>
              <a:rPr lang="en-US" sz="1800" dirty="0" smtClean="0"/>
              <a:t>The entire matrix can </a:t>
            </a:r>
            <a:r>
              <a:rPr lang="en-US" sz="1800" dirty="0"/>
              <a:t>be found on Google Sheets as well: </a:t>
            </a:r>
            <a:r>
              <a:rPr lang="en-US" sz="1800" dirty="0">
                <a:hlinkClick r:id="rId2"/>
              </a:rPr>
              <a:t>https://</a:t>
            </a:r>
            <a:r>
              <a:rPr lang="en-US" sz="1800" dirty="0" smtClean="0">
                <a:hlinkClick r:id="rId2"/>
              </a:rPr>
              <a:t>docs.google.com/a/uw.edu/spreadsheets/d/1VoQABWpvKPAMlVfsjg6A3Y8Ee_ugLepcI9I7sa2-rFY/edit?usp=sharing</a:t>
            </a:r>
            <a:r>
              <a:rPr lang="en-US" sz="1800" dirty="0" smtClean="0"/>
              <a:t> (requires UW authentication)</a:t>
            </a:r>
            <a:endParaRPr lang="en-US" sz="1800" dirty="0"/>
          </a:p>
        </p:txBody>
      </p:sp>
      <p:sp>
        <p:nvSpPr>
          <p:cNvPr id="4" name="Date Placeholder 3"/>
          <p:cNvSpPr>
            <a:spLocks noGrp="1"/>
          </p:cNvSpPr>
          <p:nvPr>
            <p:ph type="dt" sz="half" idx="10"/>
          </p:nvPr>
        </p:nvSpPr>
        <p:spPr/>
        <p:txBody>
          <a:bodyPr/>
          <a:lstStyle/>
          <a:p>
            <a:fld id="{385E3818-D624-644E-B734-959F0AE67221}" type="datetime3">
              <a:rPr lang="en-US" smtClean="0"/>
              <a:pPr/>
              <a:t>8 March 2017</a:t>
            </a:fld>
            <a:endParaRPr lang="en-US" dirty="0"/>
          </a:p>
        </p:txBody>
      </p:sp>
      <p:sp>
        <p:nvSpPr>
          <p:cNvPr id="5" name="Footer Placeholder 4"/>
          <p:cNvSpPr>
            <a:spLocks noGrp="1"/>
          </p:cNvSpPr>
          <p:nvPr>
            <p:ph type="ftr" sz="quarter" idx="11"/>
          </p:nvPr>
        </p:nvSpPr>
        <p:spPr/>
        <p:txBody>
          <a:bodyPr/>
          <a:lstStyle/>
          <a:p>
            <a:r>
              <a:rPr lang="en-US" dirty="0"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28</a:t>
            </a:fld>
            <a:endParaRPr lang="en-US" dirty="0"/>
          </a:p>
        </p:txBody>
      </p:sp>
    </p:spTree>
    <p:extLst>
      <p:ext uri="{BB962C8B-B14F-4D97-AF65-F5344CB8AC3E}">
        <p14:creationId xmlns:p14="http://schemas.microsoft.com/office/powerpoint/2010/main" val="10072065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10"/>
          <p:cNvGraphicFramePr>
            <a:graphicFrameLocks noGrp="1"/>
          </p:cNvGraphicFramePr>
          <p:nvPr>
            <p:ph idx="1"/>
            <p:extLst/>
          </p:nvPr>
        </p:nvGraphicFramePr>
        <p:xfrm>
          <a:off x="215149" y="1358153"/>
          <a:ext cx="11819973" cy="4820920"/>
        </p:xfrm>
        <a:graphic>
          <a:graphicData uri="http://schemas.openxmlformats.org/drawingml/2006/table">
            <a:tbl>
              <a:tblPr firstRow="1" bandRow="1">
                <a:tableStyleId>{5C22544A-7EE6-4342-B048-85BDC9FD1C3A}</a:tableStyleId>
              </a:tblPr>
              <a:tblGrid>
                <a:gridCol w="1074543"/>
                <a:gridCol w="1074543"/>
                <a:gridCol w="1074543"/>
                <a:gridCol w="1074543"/>
                <a:gridCol w="1074543"/>
                <a:gridCol w="1074543"/>
                <a:gridCol w="1074543"/>
                <a:gridCol w="1074543"/>
                <a:gridCol w="1074543"/>
                <a:gridCol w="1074543"/>
                <a:gridCol w="1074543"/>
              </a:tblGrid>
              <a:tr h="667230">
                <a:tc>
                  <a:txBody>
                    <a:bodyPr/>
                    <a:lstStyle/>
                    <a:p>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Positioning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Distance Tracking &amp; Calculations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Privacy to user</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Accuracy</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Public/Private Road Classification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Fraud Mitigation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Tracking</a:t>
                      </a:r>
                      <a:r>
                        <a:rPr lang="en-US" sz="1200" b="0" i="0" dirty="0" smtClean="0">
                          <a:solidFill>
                            <a:srgbClr val="04223F"/>
                          </a:solidFill>
                          <a:effectLst/>
                          <a:latin typeface="Roboto" charset="0"/>
                          <a:ea typeface="Roboto" charset="0"/>
                          <a:cs typeface="Roboto" charset="0"/>
                        </a:rPr>
                        <a:t>/</a:t>
                      </a:r>
                    </a:p>
                    <a:p>
                      <a:pPr rtl="0" fontAlgn="b"/>
                      <a:r>
                        <a:rPr lang="en-US" sz="1200" b="0" i="0" dirty="0" smtClean="0">
                          <a:solidFill>
                            <a:srgbClr val="04223F"/>
                          </a:solidFill>
                          <a:effectLst/>
                          <a:latin typeface="Roboto" charset="0"/>
                          <a:ea typeface="Roboto" charset="0"/>
                          <a:cs typeface="Roboto" charset="0"/>
                        </a:rPr>
                        <a:t>Reporting</a:t>
                      </a:r>
                      <a:endParaRPr lang="en-US" sz="1200" b="0" i="0" dirty="0">
                        <a:solidFill>
                          <a:srgbClr val="04223F"/>
                        </a:solidFill>
                        <a:effectLst/>
                        <a:latin typeface="Roboto" charset="0"/>
                        <a:ea typeface="Roboto" charset="0"/>
                        <a:cs typeface="Roboto" charset="0"/>
                      </a:endParaRP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Manual Toggling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Road Condition Monitoring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Current Status of program</a:t>
                      </a:r>
                      <a:r>
                        <a:rPr lang="en-US" sz="1200" b="0" i="0" dirty="0" smtClean="0">
                          <a:solidFill>
                            <a:srgbClr val="04223F"/>
                          </a:solidFill>
                          <a:effectLst/>
                          <a:latin typeface="Roboto" charset="0"/>
                          <a:ea typeface="Roboto" charset="0"/>
                          <a:cs typeface="Roboto" charset="0"/>
                        </a:rPr>
                        <a:t>/</a:t>
                      </a:r>
                    </a:p>
                    <a:p>
                      <a:pPr rtl="0" fontAlgn="b"/>
                      <a:r>
                        <a:rPr lang="en-US" sz="1200" b="0" i="0" dirty="0" smtClean="0">
                          <a:solidFill>
                            <a:srgbClr val="04223F"/>
                          </a:solidFill>
                          <a:effectLst/>
                          <a:latin typeface="Roboto" charset="0"/>
                          <a:ea typeface="Roboto" charset="0"/>
                          <a:cs typeface="Roboto" charset="0"/>
                        </a:rPr>
                        <a:t>feature</a:t>
                      </a:r>
                      <a:endParaRPr lang="en-US" sz="1200" b="0" i="0" dirty="0">
                        <a:solidFill>
                          <a:srgbClr val="04223F"/>
                        </a:solidFill>
                        <a:effectLst/>
                        <a:latin typeface="Roboto" charset="0"/>
                        <a:ea typeface="Roboto" charset="0"/>
                        <a:cs typeface="Roboto" charset="0"/>
                      </a:endParaRPr>
                    </a:p>
                  </a:txBody>
                  <a:tcPr marL="38100" marR="38100" marT="25400" marB="25400" anchor="b">
                    <a:lnL w="12700" cap="flat" cmpd="sng" algn="ctr">
                      <a:solidFill>
                        <a:schemeClr val="bg1">
                          <a:lumMod val="65000"/>
                        </a:schemeClr>
                      </a:solidFill>
                      <a:prstDash val="solid"/>
                      <a:round/>
                      <a:headEnd type="none" w="med" len="med"/>
                      <a:tailEnd type="none" w="med" len="med"/>
                    </a:lnL>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r h="1564091">
                <a:tc>
                  <a:txBody>
                    <a:bodyPr/>
                    <a:lstStyle/>
                    <a:p>
                      <a:r>
                        <a:rPr lang="en-US" sz="1200" b="0" i="0" dirty="0" smtClean="0">
                          <a:solidFill>
                            <a:srgbClr val="04223F"/>
                          </a:solidFill>
                          <a:latin typeface="Roboto" charset="0"/>
                          <a:ea typeface="Roboto" charset="0"/>
                          <a:cs typeface="Roboto" charset="0"/>
                        </a:rPr>
                        <a:t>How</a:t>
                      </a:r>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Positioning enabled through "advanced reporting" device installed in car</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Distance is calculated through one of four options: basic reporting (no location), factory installed advanced reporting, after market advanced reporting, and switchable reporting (no location/location hybrid)</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Basic reporting does not provide location; protects user's privacy</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Advanced reporting methods (location + distance) provide more accurate measurements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Road classification is determined by GPS positioning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No information available in report about fraud detection or prevention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l" rtl="0" fontAlgn="b"/>
                      <a:r>
                        <a:rPr lang="en-US" sz="850" b="0" i="0" dirty="0">
                          <a:solidFill>
                            <a:srgbClr val="000000"/>
                          </a:solidFill>
                          <a:effectLst/>
                          <a:latin typeface="Roboto Light" charset="0"/>
                          <a:ea typeface="Roboto Light" charset="0"/>
                          <a:cs typeface="Roboto Light" charset="0"/>
                        </a:rPr>
                        <a:t>Four options: Basic reporting (no location), factory installed advanced reporting, after market advanced reporting, and switchable reporting (no location/location hybrid)</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With the smartphone plan, participants could control when the location data was enabled or disabled.</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No road condition monitoring available</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smtClean="0">
                          <a:effectLst/>
                          <a:latin typeface="Roboto Light" charset="0"/>
                          <a:ea typeface="Roboto Light" charset="0"/>
                          <a:cs typeface="Roboto Light" charset="0"/>
                        </a:rPr>
                        <a:t>Fully </a:t>
                      </a:r>
                      <a:r>
                        <a:rPr lang="en-US" sz="850" b="0" i="0" dirty="0">
                          <a:effectLst/>
                          <a:latin typeface="Roboto Light" charset="0"/>
                          <a:ea typeface="Roboto Light" charset="0"/>
                          <a:cs typeface="Roboto Light" charset="0"/>
                        </a:rPr>
                        <a:t>operational http://www.myorego.org/</a:t>
                      </a:r>
                    </a:p>
                  </a:txBody>
                  <a:tcPr marL="38100" marR="38100" marT="25400" marB="25400" anchor="b">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r>
              <a:tr h="1330127">
                <a:tc>
                  <a:txBody>
                    <a:bodyPr/>
                    <a:lstStyle/>
                    <a:p>
                      <a:r>
                        <a:rPr lang="en-US" sz="1200" b="0" i="0" dirty="0" smtClean="0">
                          <a:solidFill>
                            <a:srgbClr val="04223F"/>
                          </a:solidFill>
                          <a:latin typeface="Roboto" charset="0"/>
                          <a:ea typeface="Roboto" charset="0"/>
                          <a:cs typeface="Roboto" charset="0"/>
                        </a:rPr>
                        <a:t>Benefits</a:t>
                      </a:r>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Location is provided along with distance aggregate</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Participant has option to choose between different methods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User can choose between basic and reporting options depending on their privacy concerns. Additionally, the switchable reporting allows participants to turn off their location when choose to.</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Accurate measurements are beneficial to the state</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Participants aren't charged for private road usage</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Participant has option to choose between different methods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User privacy protected when they didn't want location tracked</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Oregon citizens can now pay by mile instead of gallon</a:t>
                      </a:r>
                    </a:p>
                  </a:txBody>
                  <a:tcPr marL="38100" marR="38100" marT="25400" marB="25400" anchor="b">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r>
              <a:tr h="956764">
                <a:tc>
                  <a:txBody>
                    <a:bodyPr/>
                    <a:lstStyle/>
                    <a:p>
                      <a:r>
                        <a:rPr lang="en-US" sz="1200" b="0" i="0" dirty="0" smtClean="0">
                          <a:solidFill>
                            <a:srgbClr val="04223F"/>
                          </a:solidFill>
                          <a:latin typeface="Roboto" charset="0"/>
                          <a:ea typeface="Roboto" charset="0"/>
                          <a:cs typeface="Roboto" charset="0"/>
                        </a:rPr>
                        <a:t>Distinction</a:t>
                      </a:r>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effectLst/>
                          <a:latin typeface="Roboto Light" charset="0"/>
                          <a:ea typeface="Roboto Light" charset="0"/>
                          <a:cs typeface="Roboto Light" charset="0"/>
                        </a:rPr>
                        <a:t>Advanced reporting option provides location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effectLst/>
                          <a:latin typeface="Roboto Light" charset="0"/>
                          <a:ea typeface="Roboto Light" charset="0"/>
                          <a:cs typeface="Roboto Light" charset="0"/>
                        </a:rPr>
                        <a:t>Oregon provides for factory install tracking, meaning that some cars would come with tracking device installed by OEM</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effectLst/>
                          <a:latin typeface="Roboto Light" charset="0"/>
                          <a:ea typeface="Roboto Light" charset="0"/>
                          <a:cs typeface="Roboto Light" charset="0"/>
                        </a:rPr>
                        <a:t>Switchable reporting option is unique to California and Minnesota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mr-IN" sz="850" b="0" i="0" dirty="0">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mr-IN" sz="850" b="0" i="0" dirty="0">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mr-IN" sz="850" b="0" i="0" dirty="0">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effectLst/>
                          <a:latin typeface="Roboto Light" charset="0"/>
                          <a:ea typeface="Roboto Light" charset="0"/>
                          <a:cs typeface="Roboto Light" charset="0"/>
                        </a:rPr>
                        <a:t>Tracking devices implemented by OEM or aftermarket</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mr-IN" sz="850" b="0" i="0" dirty="0">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mr-IN" sz="850" b="0" i="0" dirty="0">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effectLst/>
                          <a:latin typeface="Roboto Light" charset="0"/>
                          <a:ea typeface="Roboto Light" charset="0"/>
                          <a:cs typeface="Roboto Light" charset="0"/>
                        </a:rPr>
                        <a:t>Only state out of 3 pilot programs with operational system</a:t>
                      </a:r>
                    </a:p>
                  </a:txBody>
                  <a:tcPr marL="38100" marR="38100" marT="25400" marB="25400" anchor="b">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noFill/>
                  </a:tcPr>
                </a:tc>
              </a:tr>
            </a:tbl>
          </a:graphicData>
        </a:graphic>
      </p:graphicFrame>
      <p:sp>
        <p:nvSpPr>
          <p:cNvPr id="4" name="Date Placeholder 3"/>
          <p:cNvSpPr>
            <a:spLocks noGrp="1"/>
          </p:cNvSpPr>
          <p:nvPr>
            <p:ph type="dt" sz="half" idx="10"/>
          </p:nvPr>
        </p:nvSpPr>
        <p:spPr/>
        <p:txBody>
          <a:bodyPr/>
          <a:lstStyle/>
          <a:p>
            <a:fld id="{385E3818-D624-644E-B734-959F0AE67221}" type="datetime3">
              <a:rPr lang="en-US" smtClean="0"/>
              <a:pPr/>
              <a:t>8 March 2017</a:t>
            </a:fld>
            <a:endParaRPr lang="en-US" dirty="0"/>
          </a:p>
        </p:txBody>
      </p:sp>
      <p:sp>
        <p:nvSpPr>
          <p:cNvPr id="5" name="Footer Placeholder 4"/>
          <p:cNvSpPr>
            <a:spLocks noGrp="1"/>
          </p:cNvSpPr>
          <p:nvPr>
            <p:ph type="ftr" sz="quarter" idx="11"/>
          </p:nvPr>
        </p:nvSpPr>
        <p:spPr/>
        <p:txBody>
          <a:bodyPr/>
          <a:lstStyle/>
          <a:p>
            <a:r>
              <a:rPr lang="en-US" dirty="0"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29</a:t>
            </a:fld>
            <a:endParaRPr lang="en-US" dirty="0"/>
          </a:p>
        </p:txBody>
      </p:sp>
      <p:sp>
        <p:nvSpPr>
          <p:cNvPr id="9" name="Title 1"/>
          <p:cNvSpPr txBox="1">
            <a:spLocks/>
          </p:cNvSpPr>
          <p:nvPr/>
        </p:nvSpPr>
        <p:spPr>
          <a:xfrm>
            <a:off x="838200" y="365125"/>
            <a:ext cx="10515600" cy="867327"/>
          </a:xfrm>
          <a:prstGeom prst="rect">
            <a:avLst/>
          </a:prstGeom>
        </p:spPr>
        <p:txBody>
          <a:bodyPr anchor="t"/>
          <a:lstStyle>
            <a:lvl1pPr algn="l" defTabSz="914400" rtl="0" eaLnBrk="1" latinLnBrk="0" hangingPunct="1">
              <a:lnSpc>
                <a:spcPct val="90000"/>
              </a:lnSpc>
              <a:spcBef>
                <a:spcPct val="0"/>
              </a:spcBef>
              <a:buNone/>
              <a:defRPr sz="3600" b="0" i="0" kern="1200" baseline="0">
                <a:solidFill>
                  <a:srgbClr val="016874"/>
                </a:solidFill>
                <a:latin typeface="Roboto" charset="0"/>
                <a:ea typeface="Roboto" charset="0"/>
                <a:cs typeface="Roboto" charset="0"/>
              </a:defRPr>
            </a:lvl1pPr>
          </a:lstStyle>
          <a:p>
            <a:r>
              <a:rPr lang="en-US" dirty="0" smtClean="0"/>
              <a:t>1. Oregon Pilot Program</a:t>
            </a:r>
            <a:endParaRPr lang="en-US" sz="2400" dirty="0"/>
          </a:p>
        </p:txBody>
      </p:sp>
      <p:sp>
        <p:nvSpPr>
          <p:cNvPr id="10" name="Content Placeholder 2"/>
          <p:cNvSpPr txBox="1">
            <a:spLocks/>
          </p:cNvSpPr>
          <p:nvPr/>
        </p:nvSpPr>
        <p:spPr>
          <a:xfrm>
            <a:off x="838200" y="925471"/>
            <a:ext cx="5186082" cy="56581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smtClean="0">
                <a:solidFill>
                  <a:srgbClr val="81A936"/>
                </a:solidFill>
                <a:latin typeface="Roboto" charset="0"/>
                <a:ea typeface="Roboto" charset="0"/>
                <a:cs typeface="Roboto" charset="0"/>
              </a:rPr>
              <a:t>Area 1: States with similar pilot programs</a:t>
            </a:r>
          </a:p>
        </p:txBody>
      </p:sp>
    </p:spTree>
    <p:extLst>
      <p:ext uri="{BB962C8B-B14F-4D97-AF65-F5344CB8AC3E}">
        <p14:creationId xmlns:p14="http://schemas.microsoft.com/office/powerpoint/2010/main" val="16547667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057046"/>
            <a:ext cx="10515600" cy="867327"/>
          </a:xfrm>
        </p:spPr>
        <p:txBody>
          <a:bodyPr/>
          <a:lstStyle/>
          <a:p>
            <a:r>
              <a:rPr lang="en-US" dirty="0" smtClean="0">
                <a:solidFill>
                  <a:srgbClr val="81A936"/>
                </a:solidFill>
              </a:rPr>
              <a:t>I. </a:t>
            </a:r>
            <a:r>
              <a:rPr lang="en-US" dirty="0" smtClean="0"/>
              <a:t>Project </a:t>
            </a:r>
            <a:r>
              <a:rPr lang="en-US" dirty="0" smtClean="0"/>
              <a:t>Information</a:t>
            </a:r>
            <a:endParaRPr lang="en-US" dirty="0"/>
          </a:p>
        </p:txBody>
      </p:sp>
      <p:sp>
        <p:nvSpPr>
          <p:cNvPr id="4" name="Date Placeholder 3"/>
          <p:cNvSpPr>
            <a:spLocks noGrp="1"/>
          </p:cNvSpPr>
          <p:nvPr>
            <p:ph type="dt" sz="half" idx="10"/>
          </p:nvPr>
        </p:nvSpPr>
        <p:spPr/>
        <p:txBody>
          <a:bodyPr/>
          <a:lstStyle/>
          <a:p>
            <a:fld id="{E7E170C5-69FD-BD44-85F3-A209ADA10CD1}" type="datetime3">
              <a:rPr lang="en-US" smtClean="0"/>
              <a:t>8 March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3</a:t>
            </a:fld>
            <a:endParaRPr lang="en-US" dirty="0"/>
          </a:p>
        </p:txBody>
      </p:sp>
    </p:spTree>
    <p:extLst>
      <p:ext uri="{BB962C8B-B14F-4D97-AF65-F5344CB8AC3E}">
        <p14:creationId xmlns:p14="http://schemas.microsoft.com/office/powerpoint/2010/main" val="1240004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10"/>
          <p:cNvGraphicFramePr>
            <a:graphicFrameLocks noGrp="1"/>
          </p:cNvGraphicFramePr>
          <p:nvPr>
            <p:ph idx="1"/>
            <p:extLst/>
          </p:nvPr>
        </p:nvGraphicFramePr>
        <p:xfrm>
          <a:off x="215149" y="1358153"/>
          <a:ext cx="11819973" cy="4633302"/>
        </p:xfrm>
        <a:graphic>
          <a:graphicData uri="http://schemas.openxmlformats.org/drawingml/2006/table">
            <a:tbl>
              <a:tblPr firstRow="1" bandRow="1">
                <a:tableStyleId>{5C22544A-7EE6-4342-B048-85BDC9FD1C3A}</a:tableStyleId>
              </a:tblPr>
              <a:tblGrid>
                <a:gridCol w="1074543"/>
                <a:gridCol w="1074543"/>
                <a:gridCol w="1074543"/>
                <a:gridCol w="1074543"/>
                <a:gridCol w="1074543"/>
                <a:gridCol w="1074543"/>
                <a:gridCol w="1074543"/>
                <a:gridCol w="1074543"/>
                <a:gridCol w="1074543"/>
                <a:gridCol w="1074543"/>
                <a:gridCol w="1074543"/>
              </a:tblGrid>
              <a:tr h="667230">
                <a:tc>
                  <a:txBody>
                    <a:bodyPr/>
                    <a:lstStyle/>
                    <a:p>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Positioning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Distance Tracking &amp; Calculations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Privacy to user</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Accuracy</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Public/Private Road Classification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Fraud Mitigation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Tracking</a:t>
                      </a:r>
                      <a:r>
                        <a:rPr lang="en-US" sz="1200" b="0" i="0" dirty="0" smtClean="0">
                          <a:solidFill>
                            <a:srgbClr val="04223F"/>
                          </a:solidFill>
                          <a:effectLst/>
                          <a:latin typeface="Roboto" charset="0"/>
                          <a:ea typeface="Roboto" charset="0"/>
                          <a:cs typeface="Roboto" charset="0"/>
                        </a:rPr>
                        <a:t>/</a:t>
                      </a:r>
                    </a:p>
                    <a:p>
                      <a:pPr rtl="0" fontAlgn="b"/>
                      <a:r>
                        <a:rPr lang="en-US" sz="1200" b="0" i="0" dirty="0" smtClean="0">
                          <a:solidFill>
                            <a:srgbClr val="04223F"/>
                          </a:solidFill>
                          <a:effectLst/>
                          <a:latin typeface="Roboto" charset="0"/>
                          <a:ea typeface="Roboto" charset="0"/>
                          <a:cs typeface="Roboto" charset="0"/>
                        </a:rPr>
                        <a:t>Reporting</a:t>
                      </a:r>
                      <a:endParaRPr lang="en-US" sz="1200" b="0" i="0" dirty="0">
                        <a:solidFill>
                          <a:srgbClr val="04223F"/>
                        </a:solidFill>
                        <a:effectLst/>
                        <a:latin typeface="Roboto" charset="0"/>
                        <a:ea typeface="Roboto" charset="0"/>
                        <a:cs typeface="Roboto" charset="0"/>
                      </a:endParaRP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Manual Toggling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Road Condition Monitoring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Current Status of program</a:t>
                      </a:r>
                      <a:r>
                        <a:rPr lang="en-US" sz="1200" b="0" i="0" dirty="0" smtClean="0">
                          <a:solidFill>
                            <a:srgbClr val="04223F"/>
                          </a:solidFill>
                          <a:effectLst/>
                          <a:latin typeface="Roboto" charset="0"/>
                          <a:ea typeface="Roboto" charset="0"/>
                          <a:cs typeface="Roboto" charset="0"/>
                        </a:rPr>
                        <a:t>/</a:t>
                      </a:r>
                    </a:p>
                    <a:p>
                      <a:pPr rtl="0" fontAlgn="b"/>
                      <a:r>
                        <a:rPr lang="en-US" sz="1200" b="0" i="0" dirty="0" smtClean="0">
                          <a:solidFill>
                            <a:srgbClr val="04223F"/>
                          </a:solidFill>
                          <a:effectLst/>
                          <a:latin typeface="Roboto" charset="0"/>
                          <a:ea typeface="Roboto" charset="0"/>
                          <a:cs typeface="Roboto" charset="0"/>
                        </a:rPr>
                        <a:t>feature</a:t>
                      </a:r>
                      <a:endParaRPr lang="en-US" sz="1200" b="0" i="0" dirty="0">
                        <a:solidFill>
                          <a:srgbClr val="04223F"/>
                        </a:solidFill>
                        <a:effectLst/>
                        <a:latin typeface="Roboto" charset="0"/>
                        <a:ea typeface="Roboto" charset="0"/>
                        <a:cs typeface="Roboto" charset="0"/>
                      </a:endParaRPr>
                    </a:p>
                  </a:txBody>
                  <a:tcPr marL="38100" marR="38100" marT="25400" marB="25400" anchor="b">
                    <a:lnL w="12700" cap="flat" cmpd="sng" algn="ctr">
                      <a:solidFill>
                        <a:schemeClr val="bg1">
                          <a:lumMod val="65000"/>
                        </a:schemeClr>
                      </a:solidFill>
                      <a:prstDash val="solid"/>
                      <a:round/>
                      <a:headEnd type="none" w="med" len="med"/>
                      <a:tailEnd type="none" w="med" len="med"/>
                    </a:lnL>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r h="1564091">
                <a:tc>
                  <a:txBody>
                    <a:bodyPr/>
                    <a:lstStyle/>
                    <a:p>
                      <a:r>
                        <a:rPr lang="en-US" sz="1200" b="0" i="0" dirty="0" smtClean="0">
                          <a:solidFill>
                            <a:srgbClr val="04223F"/>
                          </a:solidFill>
                          <a:latin typeface="Roboto" charset="0"/>
                          <a:ea typeface="Roboto" charset="0"/>
                          <a:cs typeface="Roboto" charset="0"/>
                        </a:rPr>
                        <a:t>How</a:t>
                      </a:r>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Choice between plug-in device, smartphone, telematics for automated positioning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Option to choose automated methods or manual methods (time permit, mileage permit, odometer charge)</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User privacy details unknown due to disclosure of project details; assumption is only distance aggregates are collected</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Accuracy depends on positioning and distance calculation methods. Methods involving GPS will be less accurate than odometer count</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Recommendation from program </a:t>
                      </a:r>
                      <a:r>
                        <a:rPr lang="en-US" sz="850" b="0" i="0" dirty="0" smtClean="0">
                          <a:solidFill>
                            <a:srgbClr val="04223F"/>
                          </a:solidFill>
                          <a:effectLst/>
                          <a:latin typeface="Roboto Light" charset="0"/>
                          <a:ea typeface="Roboto Light" charset="0"/>
                          <a:cs typeface="Roboto Light" charset="0"/>
                        </a:rPr>
                        <a:t>check-in </a:t>
                      </a:r>
                      <a:r>
                        <a:rPr lang="en-US" sz="850" b="0" i="0" dirty="0">
                          <a:solidFill>
                            <a:srgbClr val="04223F"/>
                          </a:solidFill>
                          <a:effectLst/>
                          <a:latin typeface="Roboto Light" charset="0"/>
                          <a:ea typeface="Roboto Light" charset="0"/>
                          <a:cs typeface="Roboto Light" charset="0"/>
                        </a:rPr>
                        <a:t>report: "The pilot should offer methods to exempt miles driven on private roads or out of state."</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Methods to prevent odometer fraud in plug-in device</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Option to choose automated or manual tracking method</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The use of location data may be enabled or disabled directly through the telematics app.</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No road condition monitoring available</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Program still in pilot program</a:t>
                      </a:r>
                    </a:p>
                  </a:txBody>
                  <a:tcPr marL="38100" marR="38100" marT="25400" marB="25400" anchor="b">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r>
              <a:tr h="1330127">
                <a:tc>
                  <a:txBody>
                    <a:bodyPr/>
                    <a:lstStyle/>
                    <a:p>
                      <a:r>
                        <a:rPr lang="en-US" sz="1200" b="0" i="0" dirty="0" smtClean="0">
                          <a:solidFill>
                            <a:srgbClr val="04223F"/>
                          </a:solidFill>
                          <a:latin typeface="Roboto" charset="0"/>
                          <a:ea typeface="Roboto" charset="0"/>
                          <a:cs typeface="Roboto" charset="0"/>
                        </a:rPr>
                        <a:t>Benefits</a:t>
                      </a:r>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Many different options for the participant to choose from</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Choices make the participant more comfortable participating in program</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Odometer count provides more accurate data; accurate data is a benefit to the state</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Prevents participants from hiding mileage and paying less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Participant can choose option that matches their level of comfort</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User privacy protected when they didn't want location tracked</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Program is still in pilot; changes likely to come from results of program</a:t>
                      </a:r>
                    </a:p>
                  </a:txBody>
                  <a:tcPr marL="38100" marR="38100" marT="25400" marB="25400" anchor="b">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r>
              <a:tr h="956764">
                <a:tc>
                  <a:txBody>
                    <a:bodyPr/>
                    <a:lstStyle/>
                    <a:p>
                      <a:r>
                        <a:rPr lang="en-US" sz="1200" b="0" i="0" dirty="0" smtClean="0">
                          <a:solidFill>
                            <a:srgbClr val="04223F"/>
                          </a:solidFill>
                          <a:latin typeface="Roboto" charset="0"/>
                          <a:ea typeface="Roboto" charset="0"/>
                          <a:cs typeface="Roboto" charset="0"/>
                        </a:rPr>
                        <a:t>Distinction</a:t>
                      </a:r>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California gives the participant a choice in vehicle positioning methods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Participant has choice in distance tracking methods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Each positioning and tracking method is distinct in accuracy </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Less fraud results in higher tax revenue</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Participants are more likely to participate in a program they feel comfortable in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noFill/>
                  </a:tcPr>
                </a:tc>
              </a:tr>
            </a:tbl>
          </a:graphicData>
        </a:graphic>
      </p:graphicFrame>
      <p:sp>
        <p:nvSpPr>
          <p:cNvPr id="4" name="Date Placeholder 3"/>
          <p:cNvSpPr>
            <a:spLocks noGrp="1"/>
          </p:cNvSpPr>
          <p:nvPr>
            <p:ph type="dt" sz="half" idx="10"/>
          </p:nvPr>
        </p:nvSpPr>
        <p:spPr/>
        <p:txBody>
          <a:bodyPr/>
          <a:lstStyle/>
          <a:p>
            <a:fld id="{385E3818-D624-644E-B734-959F0AE67221}" type="datetime3">
              <a:rPr lang="en-US" smtClean="0"/>
              <a:pPr/>
              <a:t>8 March 2017</a:t>
            </a:fld>
            <a:endParaRPr lang="en-US" dirty="0"/>
          </a:p>
        </p:txBody>
      </p:sp>
      <p:sp>
        <p:nvSpPr>
          <p:cNvPr id="5" name="Footer Placeholder 4"/>
          <p:cNvSpPr>
            <a:spLocks noGrp="1"/>
          </p:cNvSpPr>
          <p:nvPr>
            <p:ph type="ftr" sz="quarter" idx="11"/>
          </p:nvPr>
        </p:nvSpPr>
        <p:spPr/>
        <p:txBody>
          <a:bodyPr/>
          <a:lstStyle/>
          <a:p>
            <a:r>
              <a:rPr lang="en-US" dirty="0"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30</a:t>
            </a:fld>
            <a:endParaRPr lang="en-US" dirty="0"/>
          </a:p>
        </p:txBody>
      </p:sp>
      <p:sp>
        <p:nvSpPr>
          <p:cNvPr id="9" name="Title 1"/>
          <p:cNvSpPr txBox="1">
            <a:spLocks/>
          </p:cNvSpPr>
          <p:nvPr/>
        </p:nvSpPr>
        <p:spPr>
          <a:xfrm>
            <a:off x="838200" y="365125"/>
            <a:ext cx="10515600" cy="867327"/>
          </a:xfrm>
          <a:prstGeom prst="rect">
            <a:avLst/>
          </a:prstGeom>
        </p:spPr>
        <p:txBody>
          <a:bodyPr anchor="t"/>
          <a:lstStyle>
            <a:lvl1pPr algn="l" defTabSz="914400" rtl="0" eaLnBrk="1" latinLnBrk="0" hangingPunct="1">
              <a:lnSpc>
                <a:spcPct val="90000"/>
              </a:lnSpc>
              <a:spcBef>
                <a:spcPct val="0"/>
              </a:spcBef>
              <a:buNone/>
              <a:defRPr sz="3600" b="0" i="0" kern="1200" baseline="0">
                <a:solidFill>
                  <a:srgbClr val="016874"/>
                </a:solidFill>
                <a:latin typeface="Roboto" charset="0"/>
                <a:ea typeface="Roboto" charset="0"/>
                <a:cs typeface="Roboto" charset="0"/>
              </a:defRPr>
            </a:lvl1pPr>
          </a:lstStyle>
          <a:p>
            <a:r>
              <a:rPr lang="en-US" dirty="0" smtClean="0"/>
              <a:t>2. California Pilot Program</a:t>
            </a:r>
            <a:endParaRPr lang="en-US" sz="2400" dirty="0"/>
          </a:p>
        </p:txBody>
      </p:sp>
      <p:sp>
        <p:nvSpPr>
          <p:cNvPr id="10" name="Content Placeholder 2"/>
          <p:cNvSpPr txBox="1">
            <a:spLocks/>
          </p:cNvSpPr>
          <p:nvPr/>
        </p:nvSpPr>
        <p:spPr>
          <a:xfrm>
            <a:off x="838200" y="925471"/>
            <a:ext cx="5186082" cy="56581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smtClean="0">
                <a:solidFill>
                  <a:srgbClr val="81A936"/>
                </a:solidFill>
                <a:latin typeface="Roboto" charset="0"/>
                <a:ea typeface="Roboto" charset="0"/>
                <a:cs typeface="Roboto" charset="0"/>
              </a:rPr>
              <a:t>Area 1: States with similar pilot programs</a:t>
            </a:r>
          </a:p>
        </p:txBody>
      </p:sp>
    </p:spTree>
    <p:extLst>
      <p:ext uri="{BB962C8B-B14F-4D97-AF65-F5344CB8AC3E}">
        <p14:creationId xmlns:p14="http://schemas.microsoft.com/office/powerpoint/2010/main" val="17516562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10"/>
          <p:cNvGraphicFramePr>
            <a:graphicFrameLocks noGrp="1"/>
          </p:cNvGraphicFramePr>
          <p:nvPr>
            <p:ph idx="1"/>
            <p:extLst/>
          </p:nvPr>
        </p:nvGraphicFramePr>
        <p:xfrm>
          <a:off x="215149" y="1358153"/>
          <a:ext cx="11819973" cy="4804847"/>
        </p:xfrm>
        <a:graphic>
          <a:graphicData uri="http://schemas.openxmlformats.org/drawingml/2006/table">
            <a:tbl>
              <a:tblPr firstRow="1" bandRow="1">
                <a:tableStyleId>{5C22544A-7EE6-4342-B048-85BDC9FD1C3A}</a:tableStyleId>
              </a:tblPr>
              <a:tblGrid>
                <a:gridCol w="1074543"/>
                <a:gridCol w="1074543"/>
                <a:gridCol w="1074543"/>
                <a:gridCol w="1074543"/>
                <a:gridCol w="1074543"/>
                <a:gridCol w="1074543"/>
                <a:gridCol w="1074543"/>
                <a:gridCol w="1074543"/>
                <a:gridCol w="1074543"/>
                <a:gridCol w="1074543"/>
                <a:gridCol w="1074543"/>
              </a:tblGrid>
              <a:tr h="667230">
                <a:tc>
                  <a:txBody>
                    <a:bodyPr/>
                    <a:lstStyle/>
                    <a:p>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Positioning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Distance Tracking &amp; Calculations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Privacy to user</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Accuracy</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Public/Private Road Classification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Fraud Mitigation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Tracking/Reporting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Manual Toggling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Road Condition Monitoring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Current Status of program</a:t>
                      </a:r>
                      <a:r>
                        <a:rPr lang="en-US" sz="1200" b="0" i="0" dirty="0" smtClean="0">
                          <a:solidFill>
                            <a:srgbClr val="04223F"/>
                          </a:solidFill>
                          <a:effectLst/>
                          <a:latin typeface="Roboto" charset="0"/>
                          <a:ea typeface="Roboto" charset="0"/>
                          <a:cs typeface="Roboto" charset="0"/>
                        </a:rPr>
                        <a:t>/</a:t>
                      </a:r>
                    </a:p>
                    <a:p>
                      <a:pPr rtl="0" fontAlgn="b"/>
                      <a:r>
                        <a:rPr lang="en-US" sz="1200" b="0" i="0" dirty="0" smtClean="0">
                          <a:solidFill>
                            <a:srgbClr val="04223F"/>
                          </a:solidFill>
                          <a:effectLst/>
                          <a:latin typeface="Roboto" charset="0"/>
                          <a:ea typeface="Roboto" charset="0"/>
                          <a:cs typeface="Roboto" charset="0"/>
                        </a:rPr>
                        <a:t>feature</a:t>
                      </a:r>
                      <a:endParaRPr lang="en-US" sz="1200" b="0" i="0" dirty="0">
                        <a:solidFill>
                          <a:srgbClr val="04223F"/>
                        </a:solidFill>
                        <a:effectLst/>
                        <a:latin typeface="Roboto" charset="0"/>
                        <a:ea typeface="Roboto" charset="0"/>
                        <a:cs typeface="Roboto" charset="0"/>
                      </a:endParaRPr>
                    </a:p>
                  </a:txBody>
                  <a:tcPr marL="38100" marR="38100" marT="25400" marB="25400" anchor="b">
                    <a:lnL w="12700" cap="flat" cmpd="sng" algn="ctr">
                      <a:solidFill>
                        <a:schemeClr val="bg1">
                          <a:lumMod val="65000"/>
                        </a:schemeClr>
                      </a:solidFill>
                      <a:prstDash val="solid"/>
                      <a:round/>
                      <a:headEnd type="none" w="med" len="med"/>
                      <a:tailEnd type="none" w="med" len="med"/>
                    </a:lnL>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r h="1564091">
                <a:tc>
                  <a:txBody>
                    <a:bodyPr/>
                    <a:lstStyle/>
                    <a:p>
                      <a:r>
                        <a:rPr lang="en-US" sz="1200" b="0" i="0" dirty="0" smtClean="0">
                          <a:solidFill>
                            <a:srgbClr val="04223F"/>
                          </a:solidFill>
                          <a:latin typeface="Roboto" charset="0"/>
                          <a:ea typeface="Roboto" charset="0"/>
                          <a:cs typeface="Roboto" charset="0"/>
                        </a:rPr>
                        <a:t>How</a:t>
                      </a:r>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Location is provided by mobile device GPS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Hybrid between mobile GPS and OBD-II distance aggregates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User privacy wasn't a top concern during pilot program design; trip data including speed, lat/long, timestamp and GPS accuracy was collected. However, program report noted that "privacy was not of paramount concern to users"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Accurate measures provided by hybrid GPS/OBD-II odometer reading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No classification </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Fraudulent mileage reporting has been noted as a concern, but no measures have been put in place to prevent it</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Hybrid between mobile GPS and OBD-II system</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Ability to temporarily disable program with push of button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Ability to recognize road type, not road condition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No current update on Minnesota program</a:t>
                      </a:r>
                    </a:p>
                  </a:txBody>
                  <a:tcPr marL="38100" marR="38100" marT="25400" marB="25400" anchor="b">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r>
              <a:tr h="1330127">
                <a:tc>
                  <a:txBody>
                    <a:bodyPr/>
                    <a:lstStyle/>
                    <a:p>
                      <a:r>
                        <a:rPr lang="en-US" sz="1200" b="0" i="0" dirty="0" smtClean="0">
                          <a:solidFill>
                            <a:srgbClr val="04223F"/>
                          </a:solidFill>
                          <a:latin typeface="Roboto" charset="0"/>
                          <a:ea typeface="Roboto" charset="0"/>
                          <a:cs typeface="Roboto" charset="0"/>
                        </a:rPr>
                        <a:t>Benefits</a:t>
                      </a:r>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Nearly all smartphones have GPS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Two different methods can provide (and verify) accurate distance data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Accurate data is a benefit to the state</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Less fraud results in higher tax revenue</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Unique hybrid system providing data from both smartphone and car</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User privacy protected when they didn't want location tracked</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r>
              <a:tr h="956764">
                <a:tc>
                  <a:txBody>
                    <a:bodyPr/>
                    <a:lstStyle/>
                    <a:p>
                      <a:r>
                        <a:rPr lang="en-US" sz="1200" b="0" i="0" dirty="0" smtClean="0">
                          <a:solidFill>
                            <a:srgbClr val="04223F"/>
                          </a:solidFill>
                          <a:latin typeface="Roboto" charset="0"/>
                          <a:ea typeface="Roboto" charset="0"/>
                          <a:cs typeface="Roboto" charset="0"/>
                        </a:rPr>
                        <a:t>Distinction</a:t>
                      </a:r>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Only state out of 3 pilot programs to provide hybrid method</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Privacy was not a top concern during pilot program; privacy will be a factor if solution is implemented in the future</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Minnesota is only state to provide hybrid GPS/OBD-II odometer method </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Only pilot program to implement hybrid method</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noFill/>
                  </a:tcPr>
                </a:tc>
              </a:tr>
            </a:tbl>
          </a:graphicData>
        </a:graphic>
      </p:graphicFrame>
      <p:sp>
        <p:nvSpPr>
          <p:cNvPr id="4" name="Date Placeholder 3"/>
          <p:cNvSpPr>
            <a:spLocks noGrp="1"/>
          </p:cNvSpPr>
          <p:nvPr>
            <p:ph type="dt" sz="half" idx="10"/>
          </p:nvPr>
        </p:nvSpPr>
        <p:spPr/>
        <p:txBody>
          <a:bodyPr/>
          <a:lstStyle/>
          <a:p>
            <a:fld id="{385E3818-D624-644E-B734-959F0AE67221}" type="datetime3">
              <a:rPr lang="en-US" smtClean="0"/>
              <a:pPr/>
              <a:t>8 March 2017</a:t>
            </a:fld>
            <a:endParaRPr lang="en-US" dirty="0"/>
          </a:p>
        </p:txBody>
      </p:sp>
      <p:sp>
        <p:nvSpPr>
          <p:cNvPr id="5" name="Footer Placeholder 4"/>
          <p:cNvSpPr>
            <a:spLocks noGrp="1"/>
          </p:cNvSpPr>
          <p:nvPr>
            <p:ph type="ftr" sz="quarter" idx="11"/>
          </p:nvPr>
        </p:nvSpPr>
        <p:spPr/>
        <p:txBody>
          <a:bodyPr/>
          <a:lstStyle/>
          <a:p>
            <a:r>
              <a:rPr lang="en-US" dirty="0"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31</a:t>
            </a:fld>
            <a:endParaRPr lang="en-US" dirty="0"/>
          </a:p>
        </p:txBody>
      </p:sp>
      <p:sp>
        <p:nvSpPr>
          <p:cNvPr id="9" name="Title 1"/>
          <p:cNvSpPr txBox="1">
            <a:spLocks/>
          </p:cNvSpPr>
          <p:nvPr/>
        </p:nvSpPr>
        <p:spPr>
          <a:xfrm>
            <a:off x="838200" y="365125"/>
            <a:ext cx="10515600" cy="867327"/>
          </a:xfrm>
          <a:prstGeom prst="rect">
            <a:avLst/>
          </a:prstGeom>
        </p:spPr>
        <p:txBody>
          <a:bodyPr anchor="t"/>
          <a:lstStyle>
            <a:lvl1pPr algn="l" defTabSz="914400" rtl="0" eaLnBrk="1" latinLnBrk="0" hangingPunct="1">
              <a:lnSpc>
                <a:spcPct val="90000"/>
              </a:lnSpc>
              <a:spcBef>
                <a:spcPct val="0"/>
              </a:spcBef>
              <a:buNone/>
              <a:defRPr sz="3600" b="0" i="0" kern="1200" baseline="0">
                <a:solidFill>
                  <a:srgbClr val="016874"/>
                </a:solidFill>
                <a:latin typeface="Roboto" charset="0"/>
                <a:ea typeface="Roboto" charset="0"/>
                <a:cs typeface="Roboto" charset="0"/>
              </a:defRPr>
            </a:lvl1pPr>
          </a:lstStyle>
          <a:p>
            <a:r>
              <a:rPr lang="en-US" dirty="0" smtClean="0"/>
              <a:t>3. Minnesota Pilot Program</a:t>
            </a:r>
            <a:endParaRPr lang="en-US" sz="2400" dirty="0"/>
          </a:p>
        </p:txBody>
      </p:sp>
      <p:sp>
        <p:nvSpPr>
          <p:cNvPr id="10" name="Content Placeholder 2"/>
          <p:cNvSpPr txBox="1">
            <a:spLocks/>
          </p:cNvSpPr>
          <p:nvPr/>
        </p:nvSpPr>
        <p:spPr>
          <a:xfrm>
            <a:off x="838200" y="925471"/>
            <a:ext cx="5186082" cy="56581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smtClean="0">
                <a:solidFill>
                  <a:srgbClr val="81A936"/>
                </a:solidFill>
                <a:latin typeface="Roboto" charset="0"/>
                <a:ea typeface="Roboto" charset="0"/>
                <a:cs typeface="Roboto" charset="0"/>
              </a:rPr>
              <a:t>Area 1: States with similar pilot programs</a:t>
            </a:r>
          </a:p>
        </p:txBody>
      </p:sp>
    </p:spTree>
    <p:extLst>
      <p:ext uri="{BB962C8B-B14F-4D97-AF65-F5344CB8AC3E}">
        <p14:creationId xmlns:p14="http://schemas.microsoft.com/office/powerpoint/2010/main" val="2332602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10"/>
          <p:cNvGraphicFramePr>
            <a:graphicFrameLocks noGrp="1"/>
          </p:cNvGraphicFramePr>
          <p:nvPr>
            <p:ph idx="1"/>
            <p:extLst/>
          </p:nvPr>
        </p:nvGraphicFramePr>
        <p:xfrm>
          <a:off x="215149" y="1358153"/>
          <a:ext cx="11819973" cy="5080000"/>
        </p:xfrm>
        <a:graphic>
          <a:graphicData uri="http://schemas.openxmlformats.org/drawingml/2006/table">
            <a:tbl>
              <a:tblPr firstRow="1" bandRow="1">
                <a:tableStyleId>{5C22544A-7EE6-4342-B048-85BDC9FD1C3A}</a:tableStyleId>
              </a:tblPr>
              <a:tblGrid>
                <a:gridCol w="1074543"/>
                <a:gridCol w="1466955"/>
                <a:gridCol w="874059"/>
                <a:gridCol w="882615"/>
                <a:gridCol w="1074543"/>
                <a:gridCol w="1074543"/>
                <a:gridCol w="1074543"/>
                <a:gridCol w="1074543"/>
                <a:gridCol w="1074543"/>
                <a:gridCol w="1074543"/>
                <a:gridCol w="1074543"/>
              </a:tblGrid>
              <a:tr h="667230">
                <a:tc>
                  <a:txBody>
                    <a:bodyPr/>
                    <a:lstStyle/>
                    <a:p>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Positioning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Distance Tracking &amp; </a:t>
                      </a:r>
                      <a:r>
                        <a:rPr lang="en-US" sz="1100" b="0" i="0" dirty="0">
                          <a:solidFill>
                            <a:srgbClr val="04223F"/>
                          </a:solidFill>
                          <a:effectLst/>
                          <a:latin typeface="Roboto" charset="0"/>
                          <a:ea typeface="Roboto" charset="0"/>
                          <a:cs typeface="Roboto" charset="0"/>
                        </a:rPr>
                        <a:t>Calculations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Privacy to user</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Accuracy</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Public/Private Road Classification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Fraud Mitigation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Tracking/Reporting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Manual Toggling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Road Condition Monitoring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Current Status of program</a:t>
                      </a:r>
                      <a:r>
                        <a:rPr lang="en-US" sz="1200" b="0" i="0" dirty="0" smtClean="0">
                          <a:solidFill>
                            <a:srgbClr val="04223F"/>
                          </a:solidFill>
                          <a:effectLst/>
                          <a:latin typeface="Roboto" charset="0"/>
                          <a:ea typeface="Roboto" charset="0"/>
                          <a:cs typeface="Roboto" charset="0"/>
                        </a:rPr>
                        <a:t>/</a:t>
                      </a:r>
                    </a:p>
                    <a:p>
                      <a:pPr rtl="0" fontAlgn="b"/>
                      <a:r>
                        <a:rPr lang="en-US" sz="1200" b="0" i="0" dirty="0" smtClean="0">
                          <a:solidFill>
                            <a:srgbClr val="04223F"/>
                          </a:solidFill>
                          <a:effectLst/>
                          <a:latin typeface="Roboto" charset="0"/>
                          <a:ea typeface="Roboto" charset="0"/>
                          <a:cs typeface="Roboto" charset="0"/>
                        </a:rPr>
                        <a:t>feature</a:t>
                      </a:r>
                      <a:endParaRPr lang="en-US" sz="1200" b="0" i="0" dirty="0">
                        <a:solidFill>
                          <a:srgbClr val="04223F"/>
                        </a:solidFill>
                        <a:effectLst/>
                        <a:latin typeface="Roboto" charset="0"/>
                        <a:ea typeface="Roboto" charset="0"/>
                        <a:cs typeface="Roboto" charset="0"/>
                      </a:endParaRPr>
                    </a:p>
                  </a:txBody>
                  <a:tcPr marL="38100" marR="38100" marT="25400" marB="25400" anchor="b">
                    <a:lnL w="12700" cap="flat" cmpd="sng" algn="ctr">
                      <a:solidFill>
                        <a:schemeClr val="bg1">
                          <a:lumMod val="65000"/>
                        </a:schemeClr>
                      </a:solidFill>
                      <a:prstDash val="solid"/>
                      <a:round/>
                      <a:headEnd type="none" w="med" len="med"/>
                      <a:tailEnd type="none" w="med" len="med"/>
                    </a:lnL>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r h="1194398">
                <a:tc>
                  <a:txBody>
                    <a:bodyPr/>
                    <a:lstStyle/>
                    <a:p>
                      <a:r>
                        <a:rPr lang="en-US" sz="1200" b="0" i="0" dirty="0" smtClean="0">
                          <a:solidFill>
                            <a:srgbClr val="04223F"/>
                          </a:solidFill>
                          <a:latin typeface="Roboto" charset="0"/>
                          <a:ea typeface="Roboto" charset="0"/>
                          <a:cs typeface="Roboto" charset="0"/>
                        </a:rPr>
                        <a:t>How</a:t>
                      </a:r>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The mobile phone GPS is used to track the position of the car.</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Distance calculations are done by aggregating the distance between GPS coordinates received from the mobile device.</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Location data is collected and sent to the service provider</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Mobile-based GPS tracking provides very accurate location data.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Private versus public road classification would be done by referencing GPS locations with a database of known public roads.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Users could toggle on / off location data at their discretion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Mobile-based tracking could provide a feature to drivers that allows them to track how many miles they have driven in a given month or year.</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Users will be able to turn location tracking on and off from the mobile application.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Road conditions can be monitored by leveraging data collected from the accelerometers in users' phones.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These systems have been in place for several years </a:t>
                      </a:r>
                      <a:r>
                        <a:rPr lang="en-US" sz="850" b="0" i="0" dirty="0" smtClean="0">
                          <a:solidFill>
                            <a:srgbClr val="04223F"/>
                          </a:solidFill>
                          <a:effectLst/>
                          <a:latin typeface="Roboto Light" charset="0"/>
                          <a:ea typeface="Roboto Light" charset="0"/>
                          <a:cs typeface="Roboto Light" charset="0"/>
                        </a:rPr>
                        <a:t>(e.g. </a:t>
                      </a:r>
                      <a:r>
                        <a:rPr lang="en-US" sz="850" b="0" i="0" dirty="0">
                          <a:solidFill>
                            <a:srgbClr val="04223F"/>
                          </a:solidFill>
                          <a:effectLst/>
                          <a:latin typeface="Roboto Light" charset="0"/>
                          <a:ea typeface="Roboto Light" charset="0"/>
                          <a:cs typeface="Roboto Light" charset="0"/>
                        </a:rPr>
                        <a:t>Google Maps)</a:t>
                      </a:r>
                    </a:p>
                  </a:txBody>
                  <a:tcPr marL="38100" marR="38100" marT="25400" marB="25400" anchor="b">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r>
              <a:tr h="1330127">
                <a:tc>
                  <a:txBody>
                    <a:bodyPr/>
                    <a:lstStyle/>
                    <a:p>
                      <a:r>
                        <a:rPr lang="en-US" sz="1200" b="0" i="0" dirty="0" smtClean="0">
                          <a:solidFill>
                            <a:srgbClr val="04223F"/>
                          </a:solidFill>
                          <a:latin typeface="Roboto" charset="0"/>
                          <a:ea typeface="Roboto" charset="0"/>
                          <a:cs typeface="Roboto" charset="0"/>
                        </a:rPr>
                        <a:t>Benefits</a:t>
                      </a:r>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Mobile phones provide both accurate location data, and a very high rate of GPS coordinates. Collecting a high frequency of locations would enable speed estimate calculations. This would help in determining whether the observed citizen movement was in a car or, for example, on a bicycle. </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Once the location data has been captured, the outputs from the algorithm can be stored and collected at a </a:t>
                      </a:r>
                      <a:r>
                        <a:rPr lang="en-US" sz="850" b="0" i="0" dirty="0" smtClean="0">
                          <a:solidFill>
                            <a:srgbClr val="04223F"/>
                          </a:solidFill>
                          <a:effectLst/>
                          <a:latin typeface="Roboto Light" charset="0"/>
                          <a:ea typeface="Roboto Light" charset="0"/>
                          <a:cs typeface="Roboto Light" charset="0"/>
                        </a:rPr>
                        <a:t>separate </a:t>
                      </a:r>
                      <a:r>
                        <a:rPr lang="en-US" sz="850" b="0" i="0" dirty="0">
                          <a:solidFill>
                            <a:srgbClr val="04223F"/>
                          </a:solidFill>
                          <a:effectLst/>
                          <a:latin typeface="Roboto Light" charset="0"/>
                          <a:ea typeface="Roboto Light" charset="0"/>
                          <a:cs typeface="Roboto Light" charset="0"/>
                        </a:rPr>
                        <a:t>time. </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Data is only available to service providers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Having this accurate data is very beneficial in calculating distance traveled and determining which miles driven are taxable (in-state public roads).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This provides very accurate determination on whether the driver is on public or private roads.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The risk for fraud is high, however, users feel that they have more control over their privacy with the ability to turn an app on and off</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This could also allow users to potentially track how much total tax they would pay on those miles over time.</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This provides more privacy for the user and it would allow the government to implement more specific policies to promote carpooling and ride sharing.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By measuring data from the accelerometers in users' phones to monitor road conditions, the government would be able to more quickly and </a:t>
                      </a:r>
                      <a:r>
                        <a:rPr lang="en-US" sz="850" b="0" i="0" dirty="0" smtClean="0">
                          <a:solidFill>
                            <a:srgbClr val="04223F"/>
                          </a:solidFill>
                          <a:effectLst/>
                          <a:latin typeface="Roboto Light" charset="0"/>
                          <a:ea typeface="Roboto Light" charset="0"/>
                          <a:cs typeface="Roboto Light" charset="0"/>
                        </a:rPr>
                        <a:t>efficiently </a:t>
                      </a:r>
                      <a:r>
                        <a:rPr lang="en-US" sz="850" b="0" i="0" dirty="0">
                          <a:solidFill>
                            <a:srgbClr val="04223F"/>
                          </a:solidFill>
                          <a:effectLst/>
                          <a:latin typeface="Roboto Light" charset="0"/>
                          <a:ea typeface="Roboto Light" charset="0"/>
                          <a:cs typeface="Roboto Light" charset="0"/>
                        </a:rPr>
                        <a:t>repair damaged infrastructure.</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There are a </a:t>
                      </a:r>
                      <a:r>
                        <a:rPr lang="en-US" sz="850" b="0" i="0" dirty="0" smtClean="0">
                          <a:solidFill>
                            <a:srgbClr val="04223F"/>
                          </a:solidFill>
                          <a:effectLst/>
                          <a:latin typeface="Roboto Light" charset="0"/>
                          <a:ea typeface="Roboto Light" charset="0"/>
                          <a:cs typeface="Roboto Light" charset="0"/>
                        </a:rPr>
                        <a:t>variety </a:t>
                      </a:r>
                      <a:r>
                        <a:rPr lang="en-US" sz="850" b="0" i="0" dirty="0">
                          <a:solidFill>
                            <a:srgbClr val="04223F"/>
                          </a:solidFill>
                          <a:effectLst/>
                          <a:latin typeface="Roboto Light" charset="0"/>
                          <a:ea typeface="Roboto Light" charset="0"/>
                          <a:cs typeface="Roboto Light" charset="0"/>
                        </a:rPr>
                        <a:t>of location based APIs and SDKs so that new applications do not need to start from the ground up</a:t>
                      </a:r>
                    </a:p>
                  </a:txBody>
                  <a:tcPr marL="38100" marR="38100" marT="25400" marB="25400" anchor="b">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r>
              <a:tr h="956764">
                <a:tc>
                  <a:txBody>
                    <a:bodyPr/>
                    <a:lstStyle/>
                    <a:p>
                      <a:r>
                        <a:rPr lang="en-US" sz="1200" b="0" i="0" dirty="0" smtClean="0">
                          <a:solidFill>
                            <a:srgbClr val="04223F"/>
                          </a:solidFill>
                          <a:latin typeface="Roboto" charset="0"/>
                          <a:ea typeface="Roboto" charset="0"/>
                          <a:cs typeface="Roboto" charset="0"/>
                        </a:rPr>
                        <a:t>Distinction</a:t>
                      </a:r>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The application will meet the same standards of other location tracking services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The application will meet the same standards of other location tracking services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Test users are informed that their location data will be shared with City </a:t>
                      </a:r>
                      <a:r>
                        <a:rPr lang="en-US" sz="850" b="0" i="0" dirty="0" smtClean="0">
                          <a:solidFill>
                            <a:srgbClr val="04223F"/>
                          </a:solidFill>
                          <a:effectLst/>
                          <a:latin typeface="Roboto Light" charset="0"/>
                          <a:ea typeface="Roboto Light" charset="0"/>
                          <a:cs typeface="Roboto Light" charset="0"/>
                        </a:rPr>
                        <a:t>officials. </a:t>
                      </a:r>
                      <a:r>
                        <a:rPr lang="en-US" sz="850" b="0" i="0" dirty="0">
                          <a:solidFill>
                            <a:srgbClr val="04223F"/>
                          </a:solidFill>
                          <a:effectLst/>
                          <a:latin typeface="Roboto Light" charset="0"/>
                          <a:ea typeface="Roboto Light" charset="0"/>
                          <a:cs typeface="Roboto Light" charset="0"/>
                        </a:rPr>
                        <a:t>However, this data will not be sold to any outside </a:t>
                      </a:r>
                      <a:r>
                        <a:rPr lang="en-US" sz="850" b="0" i="0" dirty="0" smtClean="0">
                          <a:solidFill>
                            <a:srgbClr val="04223F"/>
                          </a:solidFill>
                          <a:effectLst/>
                          <a:latin typeface="Roboto Light" charset="0"/>
                          <a:ea typeface="Roboto Light" charset="0"/>
                          <a:cs typeface="Roboto Light" charset="0"/>
                        </a:rPr>
                        <a:t>entitles</a:t>
                      </a:r>
                      <a:endParaRPr lang="en-US" sz="850" b="0" i="0" dirty="0">
                        <a:solidFill>
                          <a:srgbClr val="04223F"/>
                        </a:solidFill>
                        <a:effectLst/>
                        <a:latin typeface="Roboto Light" charset="0"/>
                        <a:ea typeface="Roboto Light" charset="0"/>
                        <a:cs typeface="Roboto Light" charset="0"/>
                      </a:endParaRP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Our application will make use of best in breed location tracking accuracy</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smtClean="0">
                          <a:solidFill>
                            <a:srgbClr val="04223F"/>
                          </a:solidFill>
                          <a:effectLst/>
                          <a:latin typeface="Roboto Light" charset="0"/>
                          <a:ea typeface="Roboto Light" charset="0"/>
                          <a:cs typeface="Roboto Light" charset="0"/>
                        </a:rPr>
                        <a:t>Classifying </a:t>
                      </a:r>
                      <a:r>
                        <a:rPr lang="en-US" sz="850" b="0" i="0" dirty="0">
                          <a:solidFill>
                            <a:srgbClr val="04223F"/>
                          </a:solidFill>
                          <a:effectLst/>
                          <a:latin typeface="Roboto Light" charset="0"/>
                          <a:ea typeface="Roboto Light" charset="0"/>
                          <a:cs typeface="Roboto Light" charset="0"/>
                        </a:rPr>
                        <a:t>miles driven on private roads and land is a stretch goal for this project</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The application will detect if a user is driving and prompt them to turn the app on so that it can collect location data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The application will may include dashboards that communicate to the user how many miles they have driven and of those miles how many of them were taxed</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We will conduct usability testing and discover if users prefer to toggle the app on and off or if they would want it to always be 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Commute Seattle is currently </a:t>
                      </a:r>
                      <a:r>
                        <a:rPr lang="en-US" sz="850" b="0" i="0" dirty="0" smtClean="0">
                          <a:solidFill>
                            <a:srgbClr val="04223F"/>
                          </a:solidFill>
                          <a:effectLst/>
                          <a:latin typeface="Roboto Light" charset="0"/>
                          <a:ea typeface="Roboto Light" charset="0"/>
                          <a:cs typeface="Roboto Light" charset="0"/>
                        </a:rPr>
                        <a:t>uninterested </a:t>
                      </a:r>
                      <a:r>
                        <a:rPr lang="en-US" sz="850" b="0" i="0" dirty="0">
                          <a:solidFill>
                            <a:srgbClr val="04223F"/>
                          </a:solidFill>
                          <a:effectLst/>
                          <a:latin typeface="Roboto Light" charset="0"/>
                          <a:ea typeface="Roboto Light" charset="0"/>
                          <a:cs typeface="Roboto Light" charset="0"/>
                        </a:rPr>
                        <a:t>in users reporting road conditions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Our application will make use of these API and SDKs</a:t>
                      </a:r>
                    </a:p>
                  </a:txBody>
                  <a:tcPr marL="38100" marR="38100" marT="25400" marB="25400" anchor="b">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noFill/>
                  </a:tcPr>
                </a:tc>
              </a:tr>
            </a:tbl>
          </a:graphicData>
        </a:graphic>
      </p:graphicFrame>
      <p:sp>
        <p:nvSpPr>
          <p:cNvPr id="4" name="Date Placeholder 3"/>
          <p:cNvSpPr>
            <a:spLocks noGrp="1"/>
          </p:cNvSpPr>
          <p:nvPr>
            <p:ph type="dt" sz="half" idx="10"/>
          </p:nvPr>
        </p:nvSpPr>
        <p:spPr/>
        <p:txBody>
          <a:bodyPr/>
          <a:lstStyle/>
          <a:p>
            <a:fld id="{385E3818-D624-644E-B734-959F0AE67221}" type="datetime3">
              <a:rPr lang="en-US" smtClean="0"/>
              <a:pPr/>
              <a:t>8 March 2017</a:t>
            </a:fld>
            <a:endParaRPr lang="en-US" dirty="0"/>
          </a:p>
        </p:txBody>
      </p:sp>
      <p:sp>
        <p:nvSpPr>
          <p:cNvPr id="5" name="Footer Placeholder 4"/>
          <p:cNvSpPr>
            <a:spLocks noGrp="1"/>
          </p:cNvSpPr>
          <p:nvPr>
            <p:ph type="ftr" sz="quarter" idx="11"/>
          </p:nvPr>
        </p:nvSpPr>
        <p:spPr/>
        <p:txBody>
          <a:bodyPr/>
          <a:lstStyle/>
          <a:p>
            <a:r>
              <a:rPr lang="en-US" dirty="0"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32</a:t>
            </a:fld>
            <a:endParaRPr lang="en-US" dirty="0"/>
          </a:p>
        </p:txBody>
      </p:sp>
      <p:sp>
        <p:nvSpPr>
          <p:cNvPr id="9" name="Title 1"/>
          <p:cNvSpPr txBox="1">
            <a:spLocks/>
          </p:cNvSpPr>
          <p:nvPr/>
        </p:nvSpPr>
        <p:spPr>
          <a:xfrm>
            <a:off x="838200" y="365125"/>
            <a:ext cx="10515600" cy="867327"/>
          </a:xfrm>
          <a:prstGeom prst="rect">
            <a:avLst/>
          </a:prstGeom>
        </p:spPr>
        <p:txBody>
          <a:bodyPr anchor="t"/>
          <a:lstStyle>
            <a:lvl1pPr algn="l" defTabSz="914400" rtl="0" eaLnBrk="1" latinLnBrk="0" hangingPunct="1">
              <a:lnSpc>
                <a:spcPct val="90000"/>
              </a:lnSpc>
              <a:spcBef>
                <a:spcPct val="0"/>
              </a:spcBef>
              <a:buNone/>
              <a:defRPr sz="3600" b="0" i="0" kern="1200" baseline="0">
                <a:solidFill>
                  <a:srgbClr val="016874"/>
                </a:solidFill>
                <a:latin typeface="Roboto" charset="0"/>
                <a:ea typeface="Roboto" charset="0"/>
                <a:cs typeface="Roboto" charset="0"/>
              </a:defRPr>
            </a:lvl1pPr>
          </a:lstStyle>
          <a:p>
            <a:r>
              <a:rPr lang="en-US" dirty="0" smtClean="0"/>
              <a:t>4. Mobile-based GPS Tracking</a:t>
            </a:r>
            <a:endParaRPr lang="en-US" sz="2400" dirty="0"/>
          </a:p>
        </p:txBody>
      </p:sp>
      <p:sp>
        <p:nvSpPr>
          <p:cNvPr id="10" name="Content Placeholder 2"/>
          <p:cNvSpPr txBox="1">
            <a:spLocks/>
          </p:cNvSpPr>
          <p:nvPr/>
        </p:nvSpPr>
        <p:spPr>
          <a:xfrm>
            <a:off x="838200" y="925471"/>
            <a:ext cx="5186082" cy="56581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smtClean="0">
                <a:solidFill>
                  <a:srgbClr val="81A936"/>
                </a:solidFill>
                <a:latin typeface="Roboto" charset="0"/>
                <a:ea typeface="Roboto" charset="0"/>
                <a:cs typeface="Roboto" charset="0"/>
              </a:rPr>
              <a:t>Area 2: Methods to report mileage</a:t>
            </a:r>
          </a:p>
        </p:txBody>
      </p:sp>
    </p:spTree>
    <p:extLst>
      <p:ext uri="{BB962C8B-B14F-4D97-AF65-F5344CB8AC3E}">
        <p14:creationId xmlns:p14="http://schemas.microsoft.com/office/powerpoint/2010/main" val="12468617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10"/>
          <p:cNvGraphicFramePr>
            <a:graphicFrameLocks noGrp="1"/>
          </p:cNvGraphicFramePr>
          <p:nvPr>
            <p:ph idx="1"/>
            <p:extLst/>
          </p:nvPr>
        </p:nvGraphicFramePr>
        <p:xfrm>
          <a:off x="215149" y="1358153"/>
          <a:ext cx="11819973" cy="5041665"/>
        </p:xfrm>
        <a:graphic>
          <a:graphicData uri="http://schemas.openxmlformats.org/drawingml/2006/table">
            <a:tbl>
              <a:tblPr firstRow="1" bandRow="1">
                <a:tableStyleId>{5C22544A-7EE6-4342-B048-85BDC9FD1C3A}</a:tableStyleId>
              </a:tblPr>
              <a:tblGrid>
                <a:gridCol w="981639"/>
                <a:gridCol w="860612"/>
                <a:gridCol w="1237129"/>
                <a:gridCol w="1237130"/>
                <a:gridCol w="1573306"/>
                <a:gridCol w="1438835"/>
                <a:gridCol w="658906"/>
                <a:gridCol w="847165"/>
                <a:gridCol w="954741"/>
                <a:gridCol w="955967"/>
                <a:gridCol w="1074543"/>
              </a:tblGrid>
              <a:tr h="667230">
                <a:tc>
                  <a:txBody>
                    <a:bodyPr/>
                    <a:lstStyle/>
                    <a:p>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Positioning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Distance Tracking &amp; Calculations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Privacy to user</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Accuracy</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Public/Private Road Classification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Fraud </a:t>
                      </a:r>
                      <a:r>
                        <a:rPr lang="en-US" sz="1000" b="0" i="0" dirty="0">
                          <a:solidFill>
                            <a:srgbClr val="04223F"/>
                          </a:solidFill>
                          <a:effectLst/>
                          <a:latin typeface="Roboto" charset="0"/>
                          <a:ea typeface="Roboto" charset="0"/>
                          <a:cs typeface="Roboto" charset="0"/>
                        </a:rPr>
                        <a:t>Mitigation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Tracking/Reporting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Manual Toggling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Road Condition Monitoring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Current Status of program</a:t>
                      </a:r>
                      <a:r>
                        <a:rPr lang="en-US" sz="1200" b="0" i="0" dirty="0" smtClean="0">
                          <a:solidFill>
                            <a:srgbClr val="04223F"/>
                          </a:solidFill>
                          <a:effectLst/>
                          <a:latin typeface="Roboto" charset="0"/>
                          <a:ea typeface="Roboto" charset="0"/>
                          <a:cs typeface="Roboto" charset="0"/>
                        </a:rPr>
                        <a:t>/</a:t>
                      </a:r>
                    </a:p>
                    <a:p>
                      <a:pPr rtl="0" fontAlgn="b"/>
                      <a:r>
                        <a:rPr lang="en-US" sz="1200" b="0" i="0" dirty="0" smtClean="0">
                          <a:solidFill>
                            <a:srgbClr val="04223F"/>
                          </a:solidFill>
                          <a:effectLst/>
                          <a:latin typeface="Roboto" charset="0"/>
                          <a:ea typeface="Roboto" charset="0"/>
                          <a:cs typeface="Roboto" charset="0"/>
                        </a:rPr>
                        <a:t>feature</a:t>
                      </a:r>
                      <a:endParaRPr lang="en-US" sz="1200" b="0" i="0" dirty="0">
                        <a:solidFill>
                          <a:srgbClr val="04223F"/>
                        </a:solidFill>
                        <a:effectLst/>
                        <a:latin typeface="Roboto" charset="0"/>
                        <a:ea typeface="Roboto" charset="0"/>
                        <a:cs typeface="Roboto" charset="0"/>
                      </a:endParaRPr>
                    </a:p>
                  </a:txBody>
                  <a:tcPr marL="38100" marR="38100" marT="25400" marB="25400" anchor="b">
                    <a:lnL w="12700" cap="flat" cmpd="sng" algn="ctr">
                      <a:solidFill>
                        <a:schemeClr val="bg1">
                          <a:lumMod val="65000"/>
                        </a:schemeClr>
                      </a:solidFill>
                      <a:prstDash val="solid"/>
                      <a:round/>
                      <a:headEnd type="none" w="med" len="med"/>
                      <a:tailEnd type="none" w="med" len="med"/>
                    </a:lnL>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r h="1194398">
                <a:tc>
                  <a:txBody>
                    <a:bodyPr/>
                    <a:lstStyle/>
                    <a:p>
                      <a:r>
                        <a:rPr lang="en-US" sz="1200" b="0" i="0" dirty="0" smtClean="0">
                          <a:solidFill>
                            <a:srgbClr val="04223F"/>
                          </a:solidFill>
                          <a:latin typeface="Roboto" charset="0"/>
                          <a:ea typeface="Roboto" charset="0"/>
                          <a:cs typeface="Roboto" charset="0"/>
                        </a:rPr>
                        <a:t>How</a:t>
                      </a:r>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Not able to provide location data.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Distance is determined based on the difference in miles on the cars odometer.</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Self-reporting odometer scanning provides a very high level of privacy for users.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Distance is determined based on the difference in miles on the cars odometer. Odometers are cars are very accurate so we consider this calculation to be very accurate in determining total miles driven.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Users can choose not to report the miles driven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Previous programs have relied on self reported data </a:t>
                      </a:r>
                    </a:p>
                  </a:txBody>
                  <a:tcPr marL="38100" marR="38100" marT="25400" marB="25400" anchor="b">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r>
              <a:tr h="1330127">
                <a:tc>
                  <a:txBody>
                    <a:bodyPr/>
                    <a:lstStyle/>
                    <a:p>
                      <a:r>
                        <a:rPr lang="en-US" sz="1200" b="0" i="0" dirty="0" smtClean="0">
                          <a:solidFill>
                            <a:srgbClr val="04223F"/>
                          </a:solidFill>
                          <a:latin typeface="Roboto" charset="0"/>
                          <a:ea typeface="Roboto" charset="0"/>
                          <a:cs typeface="Roboto" charset="0"/>
                        </a:rPr>
                        <a:t>Benefits</a:t>
                      </a:r>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Very accurate determination on the total distance the vehicle has traveled in a given </a:t>
                      </a:r>
                      <a:r>
                        <a:rPr lang="en-US" sz="850" b="0" i="0" dirty="0" smtClean="0">
                          <a:solidFill>
                            <a:srgbClr val="04223F"/>
                          </a:solidFill>
                          <a:effectLst/>
                          <a:latin typeface="Roboto Light" charset="0"/>
                          <a:ea typeface="Roboto Light" charset="0"/>
                          <a:cs typeface="Roboto Light" charset="0"/>
                        </a:rPr>
                        <a:t>amount </a:t>
                      </a:r>
                      <a:r>
                        <a:rPr lang="en-US" sz="850" b="0" i="0" dirty="0">
                          <a:solidFill>
                            <a:srgbClr val="04223F"/>
                          </a:solidFill>
                          <a:effectLst/>
                          <a:latin typeface="Roboto Light" charset="0"/>
                          <a:ea typeface="Roboto Light" charset="0"/>
                          <a:cs typeface="Roboto Light" charset="0"/>
                        </a:rPr>
                        <a:t>of time.</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The user does not have to submit to location tracking. With this solution the government would not be able to monitor the whereabouts and travel patterns of civilians.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Self-reporting odometer provides a very accurate measure of the total distance a vehicle has traveled.</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solidFill>
                            <a:srgbClr val="04223F"/>
                          </a:solidFill>
                          <a:effectLst/>
                          <a:latin typeface="Roboto Light" charset="0"/>
                          <a:ea typeface="Roboto Light" charset="0"/>
                          <a:cs typeface="Roboto Light" charset="0"/>
                        </a:rPr>
                        <a:t>N / 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Allows users to feel that they are in control of their privacy</a:t>
                      </a:r>
                    </a:p>
                  </a:txBody>
                  <a:tcPr marL="38100" marR="38100" marT="25400" marB="25400" anchor="b">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r>
              <a:tr h="956764">
                <a:tc>
                  <a:txBody>
                    <a:bodyPr/>
                    <a:lstStyle/>
                    <a:p>
                      <a:r>
                        <a:rPr lang="en-US" sz="1200" b="0" i="0" dirty="0" smtClean="0">
                          <a:solidFill>
                            <a:srgbClr val="04223F"/>
                          </a:solidFill>
                          <a:latin typeface="Roboto" charset="0"/>
                          <a:ea typeface="Roboto" charset="0"/>
                          <a:cs typeface="Roboto" charset="0"/>
                        </a:rPr>
                        <a:t>Distinction</a:t>
                      </a:r>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We will be able to provide accurate positioning and location data. This will allow us to distinguish between miles traveled on public roads or private roads.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This solution, for the most, part sets the standard for total distance tracking. Other solutions could provide more detailed distance calculations which allow for fine grained filtering of taxable vs nontaxable miles.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Other solutions that do not track detailed location data will be able to provide more </a:t>
                      </a:r>
                      <a:r>
                        <a:rPr lang="en-US" sz="850" b="0" i="0" dirty="0" smtClean="0">
                          <a:solidFill>
                            <a:srgbClr val="04223F"/>
                          </a:solidFill>
                          <a:effectLst/>
                          <a:latin typeface="Roboto Light" charset="0"/>
                          <a:ea typeface="Roboto Light" charset="0"/>
                          <a:cs typeface="Roboto Light" charset="0"/>
                        </a:rPr>
                        <a:t>privacy </a:t>
                      </a:r>
                      <a:r>
                        <a:rPr lang="en-US" sz="850" b="0" i="0" dirty="0">
                          <a:solidFill>
                            <a:srgbClr val="04223F"/>
                          </a:solidFill>
                          <a:effectLst/>
                          <a:latin typeface="Roboto Light" charset="0"/>
                          <a:ea typeface="Roboto Light" charset="0"/>
                          <a:cs typeface="Roboto Light" charset="0"/>
                        </a:rPr>
                        <a:t>to users.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While self-reporting odometer provides a very accurate measure of the total distance a vehicle has traveled, it does not provide very accurate measure of taxable miles the vehicle has traveled.</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While self-reporting odometer provides a very accurate measure of the total distance a vehicle has traveled, it does not provide very accurate filtering of "taxable" miles. That is, we will not be able to determine the miles the vehicle traveled out of state or on private roads versus the miles it traveled on public roads.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Our product will not rely on any self-reported data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For tracking/reporting, other solutions that provide that feature would beat self-reporting odometer monitoring.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For manual toggling, other solutions that provide that feature would beat self-reporting odometer monitoring.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For road condition monitoring, other solutions that provide that feature would beat self-reporting odometer monitoring.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City </a:t>
                      </a:r>
                      <a:r>
                        <a:rPr lang="en-US" sz="850" b="0" i="0" dirty="0" smtClean="0">
                          <a:solidFill>
                            <a:srgbClr val="04223F"/>
                          </a:solidFill>
                          <a:effectLst/>
                          <a:latin typeface="Roboto Light" charset="0"/>
                          <a:ea typeface="Roboto Light" charset="0"/>
                          <a:cs typeface="Roboto Light" charset="0"/>
                        </a:rPr>
                        <a:t>officials </a:t>
                      </a:r>
                      <a:r>
                        <a:rPr lang="en-US" sz="850" b="0" i="0" dirty="0">
                          <a:solidFill>
                            <a:srgbClr val="04223F"/>
                          </a:solidFill>
                          <a:effectLst/>
                          <a:latin typeface="Roboto Light" charset="0"/>
                          <a:ea typeface="Roboto Light" charset="0"/>
                          <a:cs typeface="Roboto Light" charset="0"/>
                        </a:rPr>
                        <a:t>are looking to shift away from self-reported data, and our application will reflect this </a:t>
                      </a:r>
                      <a:r>
                        <a:rPr lang="en-US" sz="850" b="0" i="0" dirty="0" smtClean="0">
                          <a:solidFill>
                            <a:srgbClr val="04223F"/>
                          </a:solidFill>
                          <a:effectLst/>
                          <a:latin typeface="Roboto Light" charset="0"/>
                          <a:ea typeface="Roboto Light" charset="0"/>
                          <a:cs typeface="Roboto Light" charset="0"/>
                        </a:rPr>
                        <a:t>trend</a:t>
                      </a:r>
                    </a:p>
                    <a:p>
                      <a:pPr rtl="0" fontAlgn="b"/>
                      <a:endParaRPr lang="en-US" sz="850" b="0" i="0" dirty="0">
                        <a:solidFill>
                          <a:srgbClr val="04223F"/>
                        </a:solidFill>
                        <a:effectLst/>
                        <a:latin typeface="Roboto Light" charset="0"/>
                        <a:ea typeface="Roboto Light" charset="0"/>
                        <a:cs typeface="Roboto Light" charset="0"/>
                      </a:endParaRPr>
                    </a:p>
                  </a:txBody>
                  <a:tcPr marL="38100" marR="38100" marT="25400" marB="25400" anchor="b">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noFill/>
                  </a:tcPr>
                </a:tc>
              </a:tr>
            </a:tbl>
          </a:graphicData>
        </a:graphic>
      </p:graphicFrame>
      <p:sp>
        <p:nvSpPr>
          <p:cNvPr id="4" name="Date Placeholder 3"/>
          <p:cNvSpPr>
            <a:spLocks noGrp="1"/>
          </p:cNvSpPr>
          <p:nvPr>
            <p:ph type="dt" sz="half" idx="10"/>
          </p:nvPr>
        </p:nvSpPr>
        <p:spPr/>
        <p:txBody>
          <a:bodyPr/>
          <a:lstStyle/>
          <a:p>
            <a:fld id="{385E3818-D624-644E-B734-959F0AE67221}" type="datetime3">
              <a:rPr lang="en-US" smtClean="0"/>
              <a:pPr/>
              <a:t>8 March 2017</a:t>
            </a:fld>
            <a:endParaRPr lang="en-US" dirty="0"/>
          </a:p>
        </p:txBody>
      </p:sp>
      <p:sp>
        <p:nvSpPr>
          <p:cNvPr id="5" name="Footer Placeholder 4"/>
          <p:cNvSpPr>
            <a:spLocks noGrp="1"/>
          </p:cNvSpPr>
          <p:nvPr>
            <p:ph type="ftr" sz="quarter" idx="11"/>
          </p:nvPr>
        </p:nvSpPr>
        <p:spPr/>
        <p:txBody>
          <a:bodyPr/>
          <a:lstStyle/>
          <a:p>
            <a:r>
              <a:rPr lang="en-US" dirty="0"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33</a:t>
            </a:fld>
            <a:endParaRPr lang="en-US" dirty="0"/>
          </a:p>
        </p:txBody>
      </p:sp>
      <p:sp>
        <p:nvSpPr>
          <p:cNvPr id="9" name="Title 1"/>
          <p:cNvSpPr txBox="1">
            <a:spLocks/>
          </p:cNvSpPr>
          <p:nvPr/>
        </p:nvSpPr>
        <p:spPr>
          <a:xfrm>
            <a:off x="838200" y="365125"/>
            <a:ext cx="10515600" cy="867327"/>
          </a:xfrm>
          <a:prstGeom prst="rect">
            <a:avLst/>
          </a:prstGeom>
        </p:spPr>
        <p:txBody>
          <a:bodyPr anchor="t"/>
          <a:lstStyle>
            <a:lvl1pPr algn="l" defTabSz="914400" rtl="0" eaLnBrk="1" latinLnBrk="0" hangingPunct="1">
              <a:lnSpc>
                <a:spcPct val="90000"/>
              </a:lnSpc>
              <a:spcBef>
                <a:spcPct val="0"/>
              </a:spcBef>
              <a:buNone/>
              <a:defRPr sz="3600" b="0" i="0" kern="1200" baseline="0">
                <a:solidFill>
                  <a:srgbClr val="016874"/>
                </a:solidFill>
                <a:latin typeface="Roboto" charset="0"/>
                <a:ea typeface="Roboto" charset="0"/>
                <a:cs typeface="Roboto" charset="0"/>
              </a:defRPr>
            </a:lvl1pPr>
          </a:lstStyle>
          <a:p>
            <a:r>
              <a:rPr lang="en-US" dirty="0"/>
              <a:t>5</a:t>
            </a:r>
            <a:r>
              <a:rPr lang="en-US" dirty="0" smtClean="0"/>
              <a:t>. </a:t>
            </a:r>
            <a:r>
              <a:rPr lang="en-US" dirty="0"/>
              <a:t>Self-reporting odometer scanning</a:t>
            </a:r>
            <a:endParaRPr lang="en-US" sz="2400" dirty="0"/>
          </a:p>
        </p:txBody>
      </p:sp>
      <p:sp>
        <p:nvSpPr>
          <p:cNvPr id="10" name="Content Placeholder 2"/>
          <p:cNvSpPr txBox="1">
            <a:spLocks/>
          </p:cNvSpPr>
          <p:nvPr/>
        </p:nvSpPr>
        <p:spPr>
          <a:xfrm>
            <a:off x="838200" y="925471"/>
            <a:ext cx="5186082" cy="56581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smtClean="0">
                <a:solidFill>
                  <a:srgbClr val="81A936"/>
                </a:solidFill>
                <a:latin typeface="Roboto" charset="0"/>
                <a:ea typeface="Roboto" charset="0"/>
                <a:cs typeface="Roboto" charset="0"/>
              </a:rPr>
              <a:t>Area 2: Methods to report mileage</a:t>
            </a:r>
          </a:p>
        </p:txBody>
      </p:sp>
    </p:spTree>
    <p:extLst>
      <p:ext uri="{BB962C8B-B14F-4D97-AF65-F5344CB8AC3E}">
        <p14:creationId xmlns:p14="http://schemas.microsoft.com/office/powerpoint/2010/main" val="8602569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10"/>
          <p:cNvGraphicFramePr>
            <a:graphicFrameLocks noGrp="1"/>
          </p:cNvGraphicFramePr>
          <p:nvPr>
            <p:ph idx="1"/>
            <p:extLst/>
          </p:nvPr>
        </p:nvGraphicFramePr>
        <p:xfrm>
          <a:off x="215149" y="1358153"/>
          <a:ext cx="11819973" cy="4653045"/>
        </p:xfrm>
        <a:graphic>
          <a:graphicData uri="http://schemas.openxmlformats.org/drawingml/2006/table">
            <a:tbl>
              <a:tblPr firstRow="1" bandRow="1">
                <a:tableStyleId>{5C22544A-7EE6-4342-B048-85BDC9FD1C3A}</a:tableStyleId>
              </a:tblPr>
              <a:tblGrid>
                <a:gridCol w="1074543"/>
                <a:gridCol w="1466955"/>
                <a:gridCol w="874059"/>
                <a:gridCol w="882615"/>
                <a:gridCol w="1074543"/>
                <a:gridCol w="1074543"/>
                <a:gridCol w="1074543"/>
                <a:gridCol w="1074543"/>
                <a:gridCol w="1074543"/>
                <a:gridCol w="1074543"/>
                <a:gridCol w="1074543"/>
              </a:tblGrid>
              <a:tr h="667230">
                <a:tc>
                  <a:txBody>
                    <a:bodyPr/>
                    <a:lstStyle/>
                    <a:p>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Positioning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Distance Tracking &amp; </a:t>
                      </a:r>
                      <a:r>
                        <a:rPr lang="en-US" sz="1100" b="0" i="0" dirty="0">
                          <a:solidFill>
                            <a:srgbClr val="04223F"/>
                          </a:solidFill>
                          <a:effectLst/>
                          <a:latin typeface="Roboto" charset="0"/>
                          <a:ea typeface="Roboto" charset="0"/>
                          <a:cs typeface="Roboto" charset="0"/>
                        </a:rPr>
                        <a:t>Calculations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Privacy to user</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Accuracy</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Public/Private Road Classification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Fraud Mitigation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Tracking</a:t>
                      </a:r>
                      <a:r>
                        <a:rPr lang="en-US" sz="1200" b="0" i="0" dirty="0" smtClean="0">
                          <a:solidFill>
                            <a:srgbClr val="04223F"/>
                          </a:solidFill>
                          <a:effectLst/>
                          <a:latin typeface="Roboto" charset="0"/>
                          <a:ea typeface="Roboto" charset="0"/>
                          <a:cs typeface="Roboto" charset="0"/>
                        </a:rPr>
                        <a:t>/</a:t>
                      </a:r>
                    </a:p>
                    <a:p>
                      <a:pPr rtl="0" fontAlgn="b"/>
                      <a:r>
                        <a:rPr lang="en-US" sz="1200" b="0" i="0" dirty="0" smtClean="0">
                          <a:solidFill>
                            <a:srgbClr val="04223F"/>
                          </a:solidFill>
                          <a:effectLst/>
                          <a:latin typeface="Roboto" charset="0"/>
                          <a:ea typeface="Roboto" charset="0"/>
                          <a:cs typeface="Roboto" charset="0"/>
                        </a:rPr>
                        <a:t>Reporting</a:t>
                      </a:r>
                      <a:endParaRPr lang="en-US" sz="1200" b="0" i="0" dirty="0">
                        <a:solidFill>
                          <a:srgbClr val="04223F"/>
                        </a:solidFill>
                        <a:effectLst/>
                        <a:latin typeface="Roboto" charset="0"/>
                        <a:ea typeface="Roboto" charset="0"/>
                        <a:cs typeface="Roboto" charset="0"/>
                      </a:endParaRP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Manual Toggling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Road Condition Monitoring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Current Status of program</a:t>
                      </a:r>
                      <a:r>
                        <a:rPr lang="en-US" sz="1200" b="0" i="0" dirty="0" smtClean="0">
                          <a:solidFill>
                            <a:srgbClr val="04223F"/>
                          </a:solidFill>
                          <a:effectLst/>
                          <a:latin typeface="Roboto" charset="0"/>
                          <a:ea typeface="Roboto" charset="0"/>
                          <a:cs typeface="Roboto" charset="0"/>
                        </a:rPr>
                        <a:t>/</a:t>
                      </a:r>
                    </a:p>
                    <a:p>
                      <a:pPr rtl="0" fontAlgn="b"/>
                      <a:r>
                        <a:rPr lang="en-US" sz="1200" b="0" i="0" dirty="0" smtClean="0">
                          <a:solidFill>
                            <a:srgbClr val="04223F"/>
                          </a:solidFill>
                          <a:effectLst/>
                          <a:latin typeface="Roboto" charset="0"/>
                          <a:ea typeface="Roboto" charset="0"/>
                          <a:cs typeface="Roboto" charset="0"/>
                        </a:rPr>
                        <a:t>feature</a:t>
                      </a:r>
                      <a:endParaRPr lang="en-US" sz="1200" b="0" i="0" dirty="0">
                        <a:solidFill>
                          <a:srgbClr val="04223F"/>
                        </a:solidFill>
                        <a:effectLst/>
                        <a:latin typeface="Roboto" charset="0"/>
                        <a:ea typeface="Roboto" charset="0"/>
                        <a:cs typeface="Roboto" charset="0"/>
                      </a:endParaRPr>
                    </a:p>
                  </a:txBody>
                  <a:tcPr marL="38100" marR="38100" marT="25400" marB="25400" anchor="b">
                    <a:lnL w="12700" cap="flat" cmpd="sng" algn="ctr">
                      <a:solidFill>
                        <a:schemeClr val="bg1">
                          <a:lumMod val="65000"/>
                        </a:schemeClr>
                      </a:solidFill>
                      <a:prstDash val="solid"/>
                      <a:round/>
                      <a:headEnd type="none" w="med" len="med"/>
                      <a:tailEnd type="none" w="med" len="med"/>
                    </a:lnL>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r h="1194398">
                <a:tc>
                  <a:txBody>
                    <a:bodyPr/>
                    <a:lstStyle/>
                    <a:p>
                      <a:r>
                        <a:rPr lang="en-US" sz="1200" b="0" i="0" dirty="0" smtClean="0">
                          <a:solidFill>
                            <a:srgbClr val="04223F"/>
                          </a:solidFill>
                          <a:latin typeface="Roboto" charset="0"/>
                          <a:ea typeface="Roboto" charset="0"/>
                          <a:cs typeface="Roboto" charset="0"/>
                        </a:rPr>
                        <a:t>How</a:t>
                      </a:r>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Not able to provide location data.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Does not perform any calculations. Instead, it captures all miles driven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Devices are not integrated with the Internet</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OBD-II port hardware integration provides a very accurate measure of total distance traveled.</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OBD-II devices are easily hacked</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Widely available and used in numerous sectors, such as Insurance</a:t>
                      </a:r>
                    </a:p>
                  </a:txBody>
                  <a:tcPr marL="38100" marR="38100" marT="25400" marB="25400" anchor="b">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r>
              <a:tr h="1330127">
                <a:tc>
                  <a:txBody>
                    <a:bodyPr/>
                    <a:lstStyle/>
                    <a:p>
                      <a:r>
                        <a:rPr lang="en-US" sz="1200" b="0" i="0" dirty="0" smtClean="0">
                          <a:solidFill>
                            <a:srgbClr val="04223F"/>
                          </a:solidFill>
                          <a:latin typeface="Roboto" charset="0"/>
                          <a:ea typeface="Roboto" charset="0"/>
                          <a:cs typeface="Roboto" charset="0"/>
                        </a:rPr>
                        <a:t>Benefits</a:t>
                      </a:r>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Establishes trust with the user since they know their odometer captures the same data as the OBD-II</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Secure data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Highly accurate data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solidFill>
                            <a:srgbClr val="04223F"/>
                          </a:solidFill>
                          <a:effectLst/>
                          <a:latin typeface="Roboto Light" charset="0"/>
                          <a:ea typeface="Roboto Light" charset="0"/>
                          <a:cs typeface="Roboto Light" charset="0"/>
                        </a:rPr>
                        <a:t>N/ 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Some built in </a:t>
                      </a:r>
                      <a:r>
                        <a:rPr lang="en-US" sz="850" b="0" i="0" dirty="0" smtClean="0">
                          <a:solidFill>
                            <a:srgbClr val="04223F"/>
                          </a:solidFill>
                          <a:effectLst/>
                          <a:latin typeface="Roboto Light" charset="0"/>
                          <a:ea typeface="Roboto Light" charset="0"/>
                          <a:cs typeface="Roboto Light" charset="0"/>
                        </a:rPr>
                        <a:t>knowledge </a:t>
                      </a:r>
                      <a:r>
                        <a:rPr lang="en-US" sz="850" b="0" i="0" dirty="0">
                          <a:solidFill>
                            <a:srgbClr val="04223F"/>
                          </a:solidFill>
                          <a:effectLst/>
                          <a:latin typeface="Roboto Light" charset="0"/>
                          <a:ea typeface="Roboto Light" charset="0"/>
                          <a:cs typeface="Roboto Light" charset="0"/>
                        </a:rPr>
                        <a:t>base on what the product is</a:t>
                      </a:r>
                    </a:p>
                  </a:txBody>
                  <a:tcPr marL="38100" marR="38100" marT="25400" marB="25400" anchor="b">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r>
              <a:tr h="956764">
                <a:tc>
                  <a:txBody>
                    <a:bodyPr/>
                    <a:lstStyle/>
                    <a:p>
                      <a:r>
                        <a:rPr lang="en-US" sz="1200" b="0" i="0" dirty="0" smtClean="0">
                          <a:solidFill>
                            <a:srgbClr val="04223F"/>
                          </a:solidFill>
                          <a:latin typeface="Roboto" charset="0"/>
                          <a:ea typeface="Roboto" charset="0"/>
                          <a:cs typeface="Roboto" charset="0"/>
                        </a:rPr>
                        <a:t>Distinction</a:t>
                      </a:r>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For tracking/reporting, other solutions that are able to get specific location data and provide that feature would beat OBD-II hardware monitoring.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Application will provide distance tracking calculations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The application will attempt to mirror the same trust factor that users have developed with OBD-II systems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We are currently exploring options to </a:t>
                      </a:r>
                      <a:r>
                        <a:rPr lang="en-US" sz="850" b="0" i="0" dirty="0" smtClean="0">
                          <a:solidFill>
                            <a:srgbClr val="04223F"/>
                          </a:solidFill>
                          <a:effectLst/>
                          <a:latin typeface="Roboto Light" charset="0"/>
                          <a:ea typeface="Roboto Light" charset="0"/>
                          <a:cs typeface="Roboto Light" charset="0"/>
                        </a:rPr>
                        <a:t>integrate </a:t>
                      </a:r>
                      <a:r>
                        <a:rPr lang="en-US" sz="850" b="0" i="0" dirty="0">
                          <a:solidFill>
                            <a:srgbClr val="04223F"/>
                          </a:solidFill>
                          <a:effectLst/>
                          <a:latin typeface="Roboto Light" charset="0"/>
                          <a:ea typeface="Roboto Light" charset="0"/>
                          <a:cs typeface="Roboto Light" charset="0"/>
                        </a:rPr>
                        <a:t>an OBD-II device into our product so we can achieve the same level of accuracy</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For tracking/reporting, other solutions that are able to get specific location data and provide that feature would beat OBD-II hardware monitoring.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Because we will </a:t>
                      </a:r>
                      <a:r>
                        <a:rPr lang="en-US" sz="850" b="0" i="0" dirty="0" smtClean="0">
                          <a:solidFill>
                            <a:srgbClr val="04223F"/>
                          </a:solidFill>
                          <a:effectLst/>
                          <a:latin typeface="Roboto Light" charset="0"/>
                          <a:ea typeface="Roboto Light" charset="0"/>
                          <a:cs typeface="Roboto Light" charset="0"/>
                        </a:rPr>
                        <a:t>integrate </a:t>
                      </a:r>
                      <a:r>
                        <a:rPr lang="en-US" sz="850" b="0" i="0" dirty="0">
                          <a:solidFill>
                            <a:srgbClr val="04223F"/>
                          </a:solidFill>
                          <a:effectLst/>
                          <a:latin typeface="Roboto Light" charset="0"/>
                          <a:ea typeface="Roboto Light" charset="0"/>
                          <a:cs typeface="Roboto Light" charset="0"/>
                        </a:rPr>
                        <a:t>an application with the OBD-II we will be able to detect if the device has been tampered with</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For tracking/reporting, other solutions that provide that feature would beat OBD-II hardware monitoring.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For manual toggling, other solutions that provide that feature would beat OBD-II hardware monitoring.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For road condition monitoring, other solutions that provide that feature would beat OBD-II hardware monitoring.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Take advantage of individuals who are familiar with OBD-II devices</a:t>
                      </a:r>
                    </a:p>
                  </a:txBody>
                  <a:tcPr marL="38100" marR="38100" marT="25400" marB="25400" anchor="b">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noFill/>
                  </a:tcPr>
                </a:tc>
              </a:tr>
            </a:tbl>
          </a:graphicData>
        </a:graphic>
      </p:graphicFrame>
      <p:sp>
        <p:nvSpPr>
          <p:cNvPr id="4" name="Date Placeholder 3"/>
          <p:cNvSpPr>
            <a:spLocks noGrp="1"/>
          </p:cNvSpPr>
          <p:nvPr>
            <p:ph type="dt" sz="half" idx="10"/>
          </p:nvPr>
        </p:nvSpPr>
        <p:spPr/>
        <p:txBody>
          <a:bodyPr/>
          <a:lstStyle/>
          <a:p>
            <a:fld id="{385E3818-D624-644E-B734-959F0AE67221}" type="datetime3">
              <a:rPr lang="en-US" smtClean="0"/>
              <a:pPr/>
              <a:t>8 March 2017</a:t>
            </a:fld>
            <a:endParaRPr lang="en-US" dirty="0"/>
          </a:p>
        </p:txBody>
      </p:sp>
      <p:sp>
        <p:nvSpPr>
          <p:cNvPr id="5" name="Footer Placeholder 4"/>
          <p:cNvSpPr>
            <a:spLocks noGrp="1"/>
          </p:cNvSpPr>
          <p:nvPr>
            <p:ph type="ftr" sz="quarter" idx="11"/>
          </p:nvPr>
        </p:nvSpPr>
        <p:spPr/>
        <p:txBody>
          <a:bodyPr/>
          <a:lstStyle/>
          <a:p>
            <a:r>
              <a:rPr lang="en-US" dirty="0"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34</a:t>
            </a:fld>
            <a:endParaRPr lang="en-US" dirty="0"/>
          </a:p>
        </p:txBody>
      </p:sp>
      <p:sp>
        <p:nvSpPr>
          <p:cNvPr id="9" name="Title 1"/>
          <p:cNvSpPr txBox="1">
            <a:spLocks/>
          </p:cNvSpPr>
          <p:nvPr/>
        </p:nvSpPr>
        <p:spPr>
          <a:xfrm>
            <a:off x="838200" y="365125"/>
            <a:ext cx="10515600" cy="867327"/>
          </a:xfrm>
          <a:prstGeom prst="rect">
            <a:avLst/>
          </a:prstGeom>
        </p:spPr>
        <p:txBody>
          <a:bodyPr anchor="t"/>
          <a:lstStyle>
            <a:lvl1pPr algn="l" defTabSz="914400" rtl="0" eaLnBrk="1" latinLnBrk="0" hangingPunct="1">
              <a:lnSpc>
                <a:spcPct val="90000"/>
              </a:lnSpc>
              <a:spcBef>
                <a:spcPct val="0"/>
              </a:spcBef>
              <a:buNone/>
              <a:defRPr sz="3600" b="0" i="0" kern="1200" baseline="0">
                <a:solidFill>
                  <a:srgbClr val="016874"/>
                </a:solidFill>
                <a:latin typeface="Roboto" charset="0"/>
                <a:ea typeface="Roboto" charset="0"/>
                <a:cs typeface="Roboto" charset="0"/>
              </a:defRPr>
            </a:lvl1pPr>
          </a:lstStyle>
          <a:p>
            <a:r>
              <a:rPr lang="en-US" dirty="0"/>
              <a:t>6</a:t>
            </a:r>
            <a:r>
              <a:rPr lang="en-US" dirty="0" smtClean="0"/>
              <a:t>. OBD-II Port Hardware Integration</a:t>
            </a:r>
            <a:endParaRPr lang="en-US" sz="2400" dirty="0"/>
          </a:p>
        </p:txBody>
      </p:sp>
      <p:sp>
        <p:nvSpPr>
          <p:cNvPr id="10" name="Content Placeholder 2"/>
          <p:cNvSpPr txBox="1">
            <a:spLocks/>
          </p:cNvSpPr>
          <p:nvPr/>
        </p:nvSpPr>
        <p:spPr>
          <a:xfrm>
            <a:off x="838200" y="925471"/>
            <a:ext cx="5186082" cy="56581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smtClean="0">
                <a:solidFill>
                  <a:srgbClr val="81A936"/>
                </a:solidFill>
                <a:latin typeface="Roboto" charset="0"/>
                <a:ea typeface="Roboto" charset="0"/>
                <a:cs typeface="Roboto" charset="0"/>
              </a:rPr>
              <a:t>Area 2: Methods to report mileage</a:t>
            </a:r>
          </a:p>
        </p:txBody>
      </p:sp>
    </p:spTree>
    <p:extLst>
      <p:ext uri="{BB962C8B-B14F-4D97-AF65-F5344CB8AC3E}">
        <p14:creationId xmlns:p14="http://schemas.microsoft.com/office/powerpoint/2010/main" val="147829409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10"/>
          <p:cNvGraphicFramePr>
            <a:graphicFrameLocks noGrp="1"/>
          </p:cNvGraphicFramePr>
          <p:nvPr>
            <p:ph idx="1"/>
            <p:extLst/>
          </p:nvPr>
        </p:nvGraphicFramePr>
        <p:xfrm>
          <a:off x="215149" y="1264946"/>
          <a:ext cx="11819973" cy="5294589"/>
        </p:xfrm>
        <a:graphic>
          <a:graphicData uri="http://schemas.openxmlformats.org/drawingml/2006/table">
            <a:tbl>
              <a:tblPr firstRow="1" bandRow="1">
                <a:tableStyleId>{5C22544A-7EE6-4342-B048-85BDC9FD1C3A}</a:tableStyleId>
              </a:tblPr>
              <a:tblGrid>
                <a:gridCol w="954745"/>
                <a:gridCol w="887506"/>
                <a:gridCol w="1075765"/>
                <a:gridCol w="887506"/>
                <a:gridCol w="1936376"/>
                <a:gridCol w="1102659"/>
                <a:gridCol w="1089212"/>
                <a:gridCol w="662575"/>
                <a:gridCol w="1273801"/>
                <a:gridCol w="875285"/>
                <a:gridCol w="1074543"/>
              </a:tblGrid>
              <a:tr h="758734">
                <a:tc>
                  <a:txBody>
                    <a:bodyPr/>
                    <a:lstStyle/>
                    <a:p>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Positioning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Distance Tracking &amp; Calculations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Privacy to user</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Accuracy</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Public/Private Road Classification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Fraud Mitigation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000" b="0" i="0" dirty="0" smtClean="0">
                          <a:solidFill>
                            <a:srgbClr val="04223F"/>
                          </a:solidFill>
                          <a:effectLst/>
                          <a:latin typeface="Roboto" charset="0"/>
                          <a:ea typeface="Roboto" charset="0"/>
                          <a:cs typeface="Roboto" charset="0"/>
                        </a:rPr>
                        <a:t>Tracking/ Reporting</a:t>
                      </a:r>
                      <a:endParaRPr lang="en-US" sz="1000" b="0" i="0" dirty="0">
                        <a:solidFill>
                          <a:srgbClr val="04223F"/>
                        </a:solidFill>
                        <a:effectLst/>
                        <a:latin typeface="Roboto" charset="0"/>
                        <a:ea typeface="Roboto" charset="0"/>
                        <a:cs typeface="Roboto" charset="0"/>
                      </a:endParaRP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Manual Toggling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Road Condition Monitoring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Current Status of program</a:t>
                      </a:r>
                      <a:r>
                        <a:rPr lang="en-US" sz="1200" b="0" i="0" dirty="0" smtClean="0">
                          <a:solidFill>
                            <a:srgbClr val="04223F"/>
                          </a:solidFill>
                          <a:effectLst/>
                          <a:latin typeface="Roboto" charset="0"/>
                          <a:ea typeface="Roboto" charset="0"/>
                          <a:cs typeface="Roboto" charset="0"/>
                        </a:rPr>
                        <a:t>/</a:t>
                      </a:r>
                    </a:p>
                    <a:p>
                      <a:pPr rtl="0" fontAlgn="b"/>
                      <a:r>
                        <a:rPr lang="en-US" sz="1200" b="0" i="0" dirty="0" smtClean="0">
                          <a:solidFill>
                            <a:srgbClr val="04223F"/>
                          </a:solidFill>
                          <a:effectLst/>
                          <a:latin typeface="Roboto" charset="0"/>
                          <a:ea typeface="Roboto" charset="0"/>
                          <a:cs typeface="Roboto" charset="0"/>
                        </a:rPr>
                        <a:t>feature</a:t>
                      </a:r>
                      <a:endParaRPr lang="en-US" sz="1200" b="0" i="0" dirty="0">
                        <a:solidFill>
                          <a:srgbClr val="04223F"/>
                        </a:solidFill>
                        <a:effectLst/>
                        <a:latin typeface="Roboto" charset="0"/>
                        <a:ea typeface="Roboto" charset="0"/>
                        <a:cs typeface="Roboto" charset="0"/>
                      </a:endParaRPr>
                    </a:p>
                  </a:txBody>
                  <a:tcPr marL="38100" marR="38100" marT="25400" marB="25400" anchor="b">
                    <a:lnL w="12700" cap="flat" cmpd="sng" algn="ctr">
                      <a:solidFill>
                        <a:schemeClr val="bg1">
                          <a:lumMod val="65000"/>
                        </a:schemeClr>
                      </a:solidFill>
                      <a:prstDash val="solid"/>
                      <a:round/>
                      <a:headEnd type="none" w="med" len="med"/>
                      <a:tailEnd type="none" w="med" len="med"/>
                    </a:lnL>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r h="1431249">
                <a:tc>
                  <a:txBody>
                    <a:bodyPr/>
                    <a:lstStyle/>
                    <a:p>
                      <a:r>
                        <a:rPr lang="en-US" sz="1200" b="0" i="0" dirty="0" smtClean="0">
                          <a:solidFill>
                            <a:srgbClr val="04223F"/>
                          </a:solidFill>
                          <a:latin typeface="Roboto" charset="0"/>
                          <a:ea typeface="Roboto" charset="0"/>
                          <a:cs typeface="Roboto" charset="0"/>
                        </a:rPr>
                        <a:t>How</a:t>
                      </a:r>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This would involve the vehicle's hardware and software to store and periodically transmit the cars location information.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This would involve aggregating the distance between the collected location points.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The privacy of the user would be in the hands of the car manufacturer and the government.</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This would be very accurate data because it would be collected from hardware and software that is physically integrated into the vehicle.</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Private versus public road classification would be done by referencing GPS locations with a database of known public roads.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This solution is not vulnerable to fraud. The only possible manipulation would be for a user to upload software to his vehicle that compromises this solution.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Theoretically, this could offer some manual </a:t>
                      </a:r>
                      <a:r>
                        <a:rPr lang="en-US" sz="850" b="0" i="0" dirty="0" smtClean="0">
                          <a:solidFill>
                            <a:srgbClr val="04223F"/>
                          </a:solidFill>
                          <a:effectLst/>
                          <a:latin typeface="Roboto Light" charset="0"/>
                          <a:ea typeface="Roboto Light" charset="0"/>
                          <a:cs typeface="Roboto Light" charset="0"/>
                        </a:rPr>
                        <a:t>toggling </a:t>
                      </a:r>
                      <a:r>
                        <a:rPr lang="en-US" sz="850" b="0" i="0" dirty="0">
                          <a:solidFill>
                            <a:srgbClr val="04223F"/>
                          </a:solidFill>
                          <a:effectLst/>
                          <a:latin typeface="Roboto Light" charset="0"/>
                          <a:ea typeface="Roboto Light" charset="0"/>
                          <a:cs typeface="Roboto Light" charset="0"/>
                        </a:rPr>
                        <a:t>through the cars built in display and navigation tools.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Not currently available on any cars.</a:t>
                      </a:r>
                    </a:p>
                  </a:txBody>
                  <a:tcPr marL="38100" marR="38100" marT="25400" marB="25400" anchor="b">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r>
              <a:tr h="1357346">
                <a:tc>
                  <a:txBody>
                    <a:bodyPr/>
                    <a:lstStyle/>
                    <a:p>
                      <a:r>
                        <a:rPr lang="en-US" sz="1200" b="0" i="0" dirty="0" smtClean="0">
                          <a:solidFill>
                            <a:srgbClr val="04223F"/>
                          </a:solidFill>
                          <a:latin typeface="Roboto" charset="0"/>
                          <a:ea typeface="Roboto" charset="0"/>
                          <a:cs typeface="Roboto" charset="0"/>
                        </a:rPr>
                        <a:t>Benefits</a:t>
                      </a:r>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Does not require adding additional hardware to people's cars or software to people's phones.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This is fairly simple and easy to execute. It can be done quickly and does not require massive computational power.</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The data is subject to fewer risks as it is not being constantly streamed across a network.</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The data collected from the automobile hardware would not have to be filtered. That is, we could be sure that every data point we received from the car would reflect the vehicle location versus, for example, the users location. Collecting data from user devices requires filtering the points and looking only at ones where we determine the user is driving.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This provides very accurate determination on whether the driver is on public or private roads.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This solution would ensure the government is getting all the tax revenue it is owed.</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This would allow the government to implement more specific policies to promote carpooling and ride sharing by letting users toggle whether they being taxed if they currently met </a:t>
                      </a:r>
                      <a:r>
                        <a:rPr lang="en-US" sz="850" b="0" i="0" dirty="0" smtClean="0">
                          <a:solidFill>
                            <a:srgbClr val="04223F"/>
                          </a:solidFill>
                          <a:effectLst/>
                          <a:latin typeface="Roboto Light" charset="0"/>
                          <a:ea typeface="Roboto Light" charset="0"/>
                          <a:cs typeface="Roboto Light" charset="0"/>
                        </a:rPr>
                        <a:t>certain </a:t>
                      </a:r>
                      <a:r>
                        <a:rPr lang="en-US" sz="850" b="0" i="0" dirty="0">
                          <a:solidFill>
                            <a:srgbClr val="04223F"/>
                          </a:solidFill>
                          <a:effectLst/>
                          <a:latin typeface="Roboto Light" charset="0"/>
                          <a:ea typeface="Roboto Light" charset="0"/>
                          <a:cs typeface="Roboto Light" charset="0"/>
                        </a:rPr>
                        <a:t>exceptions (such as carpooling).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There are not any benefits, this solution is not readily available.</a:t>
                      </a:r>
                    </a:p>
                  </a:txBody>
                  <a:tcPr marL="38100" marR="38100" marT="25400" marB="25400" anchor="b">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r>
              <a:tr h="1417944">
                <a:tc>
                  <a:txBody>
                    <a:bodyPr/>
                    <a:lstStyle/>
                    <a:p>
                      <a:r>
                        <a:rPr lang="en-US" sz="1200" b="0" i="0" dirty="0" smtClean="0">
                          <a:solidFill>
                            <a:srgbClr val="04223F"/>
                          </a:solidFill>
                          <a:latin typeface="Roboto" charset="0"/>
                          <a:ea typeface="Roboto" charset="0"/>
                          <a:cs typeface="Roboto" charset="0"/>
                        </a:rPr>
                        <a:t>Distinction</a:t>
                      </a:r>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Not every car on the road has the hardware capabilities to support this.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This solution, for the most, part sets the standard for distance tracking.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Other solutions that do not track detailed location data will be able to provide more </a:t>
                      </a:r>
                      <a:r>
                        <a:rPr lang="en-US" sz="850" b="0" i="0" dirty="0" smtClean="0">
                          <a:solidFill>
                            <a:srgbClr val="04223F"/>
                          </a:solidFill>
                          <a:effectLst/>
                          <a:latin typeface="Roboto Light" charset="0"/>
                          <a:ea typeface="Roboto Light" charset="0"/>
                          <a:cs typeface="Roboto Light" charset="0"/>
                        </a:rPr>
                        <a:t>privacy </a:t>
                      </a:r>
                      <a:r>
                        <a:rPr lang="en-US" sz="850" b="0" i="0" dirty="0">
                          <a:solidFill>
                            <a:srgbClr val="04223F"/>
                          </a:solidFill>
                          <a:effectLst/>
                          <a:latin typeface="Roboto Light" charset="0"/>
                          <a:ea typeface="Roboto Light" charset="0"/>
                          <a:cs typeface="Roboto Light" charset="0"/>
                        </a:rPr>
                        <a:t>to users.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This solution, for the most, part sets the standard for accuracy.</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This solution, for the most, part sets the standard for public/private road classification.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This solution, for the most, part sets the standard for fraud mitigation.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For road tracking/reporting, other solutions that provide that feature would beat Telematics through auto hardware monitoring.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While this solution could theoretically provide manual toggling, there are other solutions that could provide safer functionality. Requiring users to click through their car's dashboard interface to toggle the tax tracking software is not very safe/</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00" b="0" i="0" dirty="0">
                          <a:solidFill>
                            <a:srgbClr val="04223F"/>
                          </a:solidFill>
                          <a:effectLst/>
                          <a:latin typeface="Roboto Light" charset="0"/>
                          <a:ea typeface="Roboto Light" charset="0"/>
                          <a:cs typeface="Roboto Light" charset="0"/>
                        </a:rPr>
                        <a:t>For road condition monitoring, other solutions that provide that feature would beat Telematics through auto hardware monitoring.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Other </a:t>
                      </a:r>
                      <a:r>
                        <a:rPr lang="en-US" sz="850" b="0" i="0" dirty="0" smtClean="0">
                          <a:solidFill>
                            <a:srgbClr val="04223F"/>
                          </a:solidFill>
                          <a:effectLst/>
                          <a:latin typeface="Roboto Light" charset="0"/>
                          <a:ea typeface="Roboto Light" charset="0"/>
                          <a:cs typeface="Roboto Light" charset="0"/>
                        </a:rPr>
                        <a:t>solutions </a:t>
                      </a:r>
                      <a:r>
                        <a:rPr lang="en-US" sz="850" b="0" i="0" dirty="0">
                          <a:solidFill>
                            <a:srgbClr val="04223F"/>
                          </a:solidFill>
                          <a:effectLst/>
                          <a:latin typeface="Roboto Light" charset="0"/>
                          <a:ea typeface="Roboto Light" charset="0"/>
                          <a:cs typeface="Roboto Light" charset="0"/>
                        </a:rPr>
                        <a:t>that can be implemented more quickly will beat this solution to </a:t>
                      </a:r>
                      <a:r>
                        <a:rPr lang="en-US" sz="850" b="0" i="0" dirty="0" smtClean="0">
                          <a:solidFill>
                            <a:srgbClr val="04223F"/>
                          </a:solidFill>
                          <a:effectLst/>
                          <a:latin typeface="Roboto Light" charset="0"/>
                          <a:ea typeface="Roboto Light" charset="0"/>
                          <a:cs typeface="Roboto Light" charset="0"/>
                        </a:rPr>
                        <a:t>market</a:t>
                      </a:r>
                    </a:p>
                    <a:p>
                      <a:pPr rtl="0" fontAlgn="b"/>
                      <a:endParaRPr lang="en-US" sz="850" b="0" i="0" dirty="0" smtClean="0">
                        <a:solidFill>
                          <a:srgbClr val="04223F"/>
                        </a:solidFill>
                        <a:effectLst/>
                        <a:latin typeface="Roboto Light" charset="0"/>
                        <a:ea typeface="Roboto Light" charset="0"/>
                        <a:cs typeface="Roboto Light" charset="0"/>
                      </a:endParaRPr>
                    </a:p>
                    <a:p>
                      <a:pPr rtl="0" fontAlgn="b"/>
                      <a:r>
                        <a:rPr lang="en-US" sz="850" b="0" i="0" dirty="0" smtClean="0">
                          <a:solidFill>
                            <a:srgbClr val="04223F"/>
                          </a:solidFill>
                          <a:effectLst/>
                          <a:latin typeface="Roboto Light" charset="0"/>
                          <a:ea typeface="Roboto Light" charset="0"/>
                          <a:cs typeface="Roboto Light" charset="0"/>
                        </a:rPr>
                        <a:t>.</a:t>
                      </a:r>
                      <a:endParaRPr lang="en-US" sz="850" b="0" i="0" dirty="0">
                        <a:solidFill>
                          <a:srgbClr val="04223F"/>
                        </a:solidFill>
                        <a:effectLst/>
                        <a:latin typeface="Roboto Light" charset="0"/>
                        <a:ea typeface="Roboto Light" charset="0"/>
                        <a:cs typeface="Roboto Light" charset="0"/>
                      </a:endParaRPr>
                    </a:p>
                  </a:txBody>
                  <a:tcPr marL="38100" marR="38100" marT="25400" marB="25400" anchor="b">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noFill/>
                  </a:tcPr>
                </a:tc>
              </a:tr>
            </a:tbl>
          </a:graphicData>
        </a:graphic>
      </p:graphicFrame>
      <p:sp>
        <p:nvSpPr>
          <p:cNvPr id="4" name="Date Placeholder 3"/>
          <p:cNvSpPr>
            <a:spLocks noGrp="1"/>
          </p:cNvSpPr>
          <p:nvPr>
            <p:ph type="dt" sz="half" idx="10"/>
          </p:nvPr>
        </p:nvSpPr>
        <p:spPr/>
        <p:txBody>
          <a:bodyPr/>
          <a:lstStyle/>
          <a:p>
            <a:fld id="{385E3818-D624-644E-B734-959F0AE67221}" type="datetime3">
              <a:rPr lang="en-US" smtClean="0"/>
              <a:pPr/>
              <a:t>8 March 2017</a:t>
            </a:fld>
            <a:endParaRPr lang="en-US" dirty="0"/>
          </a:p>
        </p:txBody>
      </p:sp>
      <p:sp>
        <p:nvSpPr>
          <p:cNvPr id="5" name="Footer Placeholder 4"/>
          <p:cNvSpPr>
            <a:spLocks noGrp="1"/>
          </p:cNvSpPr>
          <p:nvPr>
            <p:ph type="ftr" sz="quarter" idx="11"/>
          </p:nvPr>
        </p:nvSpPr>
        <p:spPr/>
        <p:txBody>
          <a:bodyPr/>
          <a:lstStyle/>
          <a:p>
            <a:r>
              <a:rPr lang="en-US" dirty="0"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35</a:t>
            </a:fld>
            <a:endParaRPr lang="en-US" dirty="0"/>
          </a:p>
        </p:txBody>
      </p:sp>
      <p:sp>
        <p:nvSpPr>
          <p:cNvPr id="9" name="Title 1"/>
          <p:cNvSpPr txBox="1">
            <a:spLocks/>
          </p:cNvSpPr>
          <p:nvPr/>
        </p:nvSpPr>
        <p:spPr>
          <a:xfrm>
            <a:off x="838200" y="365125"/>
            <a:ext cx="10515600" cy="867327"/>
          </a:xfrm>
          <a:prstGeom prst="rect">
            <a:avLst/>
          </a:prstGeom>
        </p:spPr>
        <p:txBody>
          <a:bodyPr anchor="t"/>
          <a:lstStyle>
            <a:lvl1pPr algn="l" defTabSz="914400" rtl="0" eaLnBrk="1" latinLnBrk="0" hangingPunct="1">
              <a:lnSpc>
                <a:spcPct val="90000"/>
              </a:lnSpc>
              <a:spcBef>
                <a:spcPct val="0"/>
              </a:spcBef>
              <a:buNone/>
              <a:defRPr sz="3600" b="0" i="0" kern="1200" baseline="0">
                <a:solidFill>
                  <a:srgbClr val="016874"/>
                </a:solidFill>
                <a:latin typeface="Roboto" charset="0"/>
                <a:ea typeface="Roboto" charset="0"/>
                <a:cs typeface="Roboto" charset="0"/>
              </a:defRPr>
            </a:lvl1pPr>
          </a:lstStyle>
          <a:p>
            <a:r>
              <a:rPr lang="en-US" dirty="0"/>
              <a:t>7</a:t>
            </a:r>
            <a:r>
              <a:rPr lang="en-US" dirty="0" smtClean="0"/>
              <a:t>. Telematics </a:t>
            </a:r>
            <a:r>
              <a:rPr lang="en-US" dirty="0"/>
              <a:t>through Automobile hardware</a:t>
            </a:r>
            <a:endParaRPr lang="en-US" sz="2400" dirty="0"/>
          </a:p>
        </p:txBody>
      </p:sp>
      <p:sp>
        <p:nvSpPr>
          <p:cNvPr id="10" name="Content Placeholder 2"/>
          <p:cNvSpPr txBox="1">
            <a:spLocks/>
          </p:cNvSpPr>
          <p:nvPr/>
        </p:nvSpPr>
        <p:spPr>
          <a:xfrm>
            <a:off x="838200" y="925471"/>
            <a:ext cx="5186082" cy="56581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smtClean="0">
                <a:solidFill>
                  <a:srgbClr val="81A936"/>
                </a:solidFill>
                <a:latin typeface="Roboto" charset="0"/>
                <a:ea typeface="Roboto" charset="0"/>
                <a:cs typeface="Roboto" charset="0"/>
              </a:rPr>
              <a:t>Area 2: Methods to report mileage</a:t>
            </a:r>
          </a:p>
        </p:txBody>
      </p:sp>
    </p:spTree>
    <p:extLst>
      <p:ext uri="{BB962C8B-B14F-4D97-AF65-F5344CB8AC3E}">
        <p14:creationId xmlns:p14="http://schemas.microsoft.com/office/powerpoint/2010/main" val="14506097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10"/>
          <p:cNvGraphicFramePr>
            <a:graphicFrameLocks noGrp="1"/>
          </p:cNvGraphicFramePr>
          <p:nvPr>
            <p:ph idx="1"/>
            <p:extLst/>
          </p:nvPr>
        </p:nvGraphicFramePr>
        <p:xfrm>
          <a:off x="215149" y="1358153"/>
          <a:ext cx="11819973" cy="4804847"/>
        </p:xfrm>
        <a:graphic>
          <a:graphicData uri="http://schemas.openxmlformats.org/drawingml/2006/table">
            <a:tbl>
              <a:tblPr firstRow="1" bandRow="1">
                <a:tableStyleId>{5C22544A-7EE6-4342-B048-85BDC9FD1C3A}</a:tableStyleId>
              </a:tblPr>
              <a:tblGrid>
                <a:gridCol w="1074543"/>
                <a:gridCol w="1292143"/>
                <a:gridCol w="1438836"/>
                <a:gridCol w="1129553"/>
                <a:gridCol w="1210235"/>
                <a:gridCol w="1048870"/>
                <a:gridCol w="820271"/>
                <a:gridCol w="806824"/>
                <a:gridCol w="1358152"/>
                <a:gridCol w="833718"/>
                <a:gridCol w="806828"/>
              </a:tblGrid>
              <a:tr h="667230">
                <a:tc>
                  <a:txBody>
                    <a:bodyPr/>
                    <a:lstStyle/>
                    <a:p>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Positioning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Distance Tracking &amp; Calculations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Privacy to user</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Accuracy</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Public</a:t>
                      </a:r>
                      <a:r>
                        <a:rPr lang="en-US" sz="1200" b="0" i="0" dirty="0" smtClean="0">
                          <a:solidFill>
                            <a:srgbClr val="04223F"/>
                          </a:solidFill>
                          <a:effectLst/>
                          <a:latin typeface="Roboto" charset="0"/>
                          <a:ea typeface="Roboto" charset="0"/>
                          <a:cs typeface="Roboto" charset="0"/>
                        </a:rPr>
                        <a:t>/</a:t>
                      </a:r>
                    </a:p>
                    <a:p>
                      <a:pPr rtl="0" fontAlgn="b"/>
                      <a:r>
                        <a:rPr lang="en-US" sz="1200" b="0" i="0" dirty="0" smtClean="0">
                          <a:solidFill>
                            <a:srgbClr val="04223F"/>
                          </a:solidFill>
                          <a:effectLst/>
                          <a:latin typeface="Roboto" charset="0"/>
                          <a:ea typeface="Roboto" charset="0"/>
                          <a:cs typeface="Roboto" charset="0"/>
                        </a:rPr>
                        <a:t>Private </a:t>
                      </a:r>
                      <a:r>
                        <a:rPr lang="en-US" sz="1200" b="0" i="0" dirty="0">
                          <a:solidFill>
                            <a:srgbClr val="04223F"/>
                          </a:solidFill>
                          <a:effectLst/>
                          <a:latin typeface="Roboto" charset="0"/>
                          <a:ea typeface="Roboto" charset="0"/>
                          <a:cs typeface="Roboto" charset="0"/>
                        </a:rPr>
                        <a:t>Road Classification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Fraud Mitigation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Tracking/Reporting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Manual Toggling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Road Condition Monitoring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Current Status of program</a:t>
                      </a:r>
                      <a:r>
                        <a:rPr lang="en-US" sz="1200" b="0" i="0" dirty="0" smtClean="0">
                          <a:solidFill>
                            <a:srgbClr val="04223F"/>
                          </a:solidFill>
                          <a:effectLst/>
                          <a:latin typeface="Roboto" charset="0"/>
                          <a:ea typeface="Roboto" charset="0"/>
                          <a:cs typeface="Roboto" charset="0"/>
                        </a:rPr>
                        <a:t>/</a:t>
                      </a:r>
                    </a:p>
                    <a:p>
                      <a:pPr rtl="0" fontAlgn="b"/>
                      <a:r>
                        <a:rPr lang="en-US" sz="1200" b="0" i="0" dirty="0" smtClean="0">
                          <a:solidFill>
                            <a:srgbClr val="04223F"/>
                          </a:solidFill>
                          <a:effectLst/>
                          <a:latin typeface="Roboto" charset="0"/>
                          <a:ea typeface="Roboto" charset="0"/>
                          <a:cs typeface="Roboto" charset="0"/>
                        </a:rPr>
                        <a:t>feature</a:t>
                      </a:r>
                      <a:endParaRPr lang="en-US" sz="1200" b="0" i="0" dirty="0">
                        <a:solidFill>
                          <a:srgbClr val="04223F"/>
                        </a:solidFill>
                        <a:effectLst/>
                        <a:latin typeface="Roboto" charset="0"/>
                        <a:ea typeface="Roboto" charset="0"/>
                        <a:cs typeface="Roboto" charset="0"/>
                      </a:endParaRPr>
                    </a:p>
                  </a:txBody>
                  <a:tcPr marL="38100" marR="38100" marT="25400" marB="25400" anchor="b">
                    <a:lnL w="12700" cap="flat" cmpd="sng" algn="ctr">
                      <a:solidFill>
                        <a:schemeClr val="bg1">
                          <a:lumMod val="65000"/>
                        </a:schemeClr>
                      </a:solidFill>
                      <a:prstDash val="solid"/>
                      <a:round/>
                      <a:headEnd type="none" w="med" len="med"/>
                      <a:tailEnd type="none" w="med" len="med"/>
                    </a:lnL>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r h="1194398">
                <a:tc>
                  <a:txBody>
                    <a:bodyPr/>
                    <a:lstStyle/>
                    <a:p>
                      <a:r>
                        <a:rPr lang="en-US" sz="1200" b="0" i="0" dirty="0" smtClean="0">
                          <a:solidFill>
                            <a:srgbClr val="04223F"/>
                          </a:solidFill>
                          <a:latin typeface="Roboto" charset="0"/>
                          <a:ea typeface="Roboto" charset="0"/>
                          <a:cs typeface="Roboto" charset="0"/>
                        </a:rPr>
                        <a:t>How</a:t>
                      </a:r>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A computer vision program would recognize and record street signs as the vehicle travels to determine its location at various times.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Distance tracking would be done by measuring the distance between recognized locations.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This data would be procured and managed by the government, so it would be their responsibility to protect users.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The location of all possible recognized streets and locations would be stored in a database. This data is static obviously, so we would consider this data to be very accurate.</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Dashboard cam monitoring would not be able to recognize private roads because they are not typically marked with street signs.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Since this technology is still in the prototype phase, the extent in which these devices can be compromised is unknown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This solution could theoretically allow the user to turn the camera on and off.</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These devices are not yet </a:t>
                      </a:r>
                      <a:r>
                        <a:rPr lang="en-US" sz="850" b="0" i="0" dirty="0" smtClean="0">
                          <a:effectLst/>
                          <a:latin typeface="Roboto Light" charset="0"/>
                          <a:ea typeface="Roboto Light" charset="0"/>
                          <a:cs typeface="Roboto Light" charset="0"/>
                        </a:rPr>
                        <a:t>commercially </a:t>
                      </a:r>
                      <a:r>
                        <a:rPr lang="en-US" sz="850" b="0" i="0" dirty="0">
                          <a:effectLst/>
                          <a:latin typeface="Roboto Light" charset="0"/>
                          <a:ea typeface="Roboto Light" charset="0"/>
                          <a:cs typeface="Roboto Light" charset="0"/>
                        </a:rPr>
                        <a:t>available</a:t>
                      </a:r>
                    </a:p>
                  </a:txBody>
                  <a:tcPr marL="38100" marR="38100" marT="25400" marB="25400" anchor="b">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r>
              <a:tr h="1330127">
                <a:tc>
                  <a:txBody>
                    <a:bodyPr/>
                    <a:lstStyle/>
                    <a:p>
                      <a:r>
                        <a:rPr lang="en-US" sz="1200" b="0" i="0" dirty="0" smtClean="0">
                          <a:solidFill>
                            <a:srgbClr val="04223F"/>
                          </a:solidFill>
                          <a:latin typeface="Roboto" charset="0"/>
                          <a:ea typeface="Roboto" charset="0"/>
                          <a:cs typeface="Roboto" charset="0"/>
                        </a:rPr>
                        <a:t>Benefits</a:t>
                      </a:r>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The GPS location of various streets and intersections are known which makes this positioning data very accurate.</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This would provide very accurate distance calculations because the recognized locations would be used in conjunction with a database of streets &amp; street lengths to determine the distance the car traveled between points.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The data is subject to fewer risks as it is not being constantly streamed across a network.</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The accuracy of recognized locations would be very accurate.</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This would allow the government to implement more specific policies to promote carpooling and ride sharing by letting drivers toggle whether the dash cam was recording and they being taxed.</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Limited </a:t>
                      </a:r>
                    </a:p>
                  </a:txBody>
                  <a:tcPr marL="38100" marR="38100" marT="25400" marB="25400" anchor="b">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r>
              <a:tr h="956764">
                <a:tc>
                  <a:txBody>
                    <a:bodyPr/>
                    <a:lstStyle/>
                    <a:p>
                      <a:r>
                        <a:rPr lang="en-US" sz="1200" b="0" i="0" dirty="0" smtClean="0">
                          <a:solidFill>
                            <a:srgbClr val="04223F"/>
                          </a:solidFill>
                          <a:latin typeface="Roboto" charset="0"/>
                          <a:ea typeface="Roboto" charset="0"/>
                          <a:cs typeface="Roboto" charset="0"/>
                        </a:rPr>
                        <a:t>Distinction</a:t>
                      </a:r>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effectLst/>
                          <a:latin typeface="Roboto Light" charset="0"/>
                          <a:ea typeface="Roboto Light" charset="0"/>
                          <a:cs typeface="Roboto Light" charset="0"/>
                        </a:rPr>
                        <a:t>This solution is somewhat expensive. It requires installing dashboard cameras on every car and it would also require transmitting and processing a tremendous amount of video.</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effectLst/>
                          <a:latin typeface="Roboto Light" charset="0"/>
                          <a:ea typeface="Roboto Light" charset="0"/>
                          <a:cs typeface="Roboto Light" charset="0"/>
                        </a:rPr>
                        <a:t>If it is raining or visibility is compromised, the distance between recognized locations could be very large which would impact the accuracy of the results.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effectLst/>
                          <a:latin typeface="Roboto Light" charset="0"/>
                          <a:ea typeface="Roboto Light" charset="0"/>
                          <a:cs typeface="Roboto Light" charset="0"/>
                        </a:rPr>
                        <a:t>Other solutions that do not track detailed location data will be able to provide more </a:t>
                      </a:r>
                      <a:r>
                        <a:rPr lang="en-US" sz="850" b="0" i="0" dirty="0" smtClean="0">
                          <a:effectLst/>
                          <a:latin typeface="Roboto Light" charset="0"/>
                          <a:ea typeface="Roboto Light" charset="0"/>
                          <a:cs typeface="Roboto Light" charset="0"/>
                        </a:rPr>
                        <a:t>privacy </a:t>
                      </a:r>
                      <a:r>
                        <a:rPr lang="en-US" sz="850" b="0" i="0" dirty="0">
                          <a:effectLst/>
                          <a:latin typeface="Roboto Light" charset="0"/>
                          <a:ea typeface="Roboto Light" charset="0"/>
                          <a:cs typeface="Roboto Light" charset="0"/>
                        </a:rPr>
                        <a:t>to users.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effectLst/>
                          <a:latin typeface="Roboto Light" charset="0"/>
                          <a:ea typeface="Roboto Light" charset="0"/>
                          <a:cs typeface="Roboto Light" charset="0"/>
                        </a:rPr>
                        <a:t>The issue with this solution is consistency. This solution is subject to be compromised by a number of variables including weather, dirty camera lens, or a dirty windshield.</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mr-IN" sz="850" b="0" i="0" dirty="0">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mr-IN" sz="850" b="0" i="0" dirty="0">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effectLst/>
                          <a:latin typeface="Roboto Light" charset="0"/>
                          <a:ea typeface="Roboto Light" charset="0"/>
                          <a:cs typeface="Roboto Light" charset="0"/>
                        </a:rPr>
                        <a:t>For tracking/reporting, other solutions that provide that feature would beat Dashboard cam monitoring.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effectLst/>
                          <a:latin typeface="Roboto Light" charset="0"/>
                          <a:ea typeface="Roboto Light" charset="0"/>
                          <a:cs typeface="Roboto Light" charset="0"/>
                        </a:rPr>
                        <a:t>This solution actually probably provides the best ability for users to manual toggle whether they're being taxed or not.</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effectLst/>
                          <a:latin typeface="Roboto Light" charset="0"/>
                          <a:ea typeface="Roboto Light" charset="0"/>
                          <a:cs typeface="Roboto Light" charset="0"/>
                        </a:rPr>
                        <a:t>For road condition monitoring, other solutions that provide that feature would beat Dashboard cam monitoring.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mr-IN" sz="850" b="0" i="0" dirty="0">
                          <a:effectLst/>
                          <a:latin typeface="Roboto Light" charset="0"/>
                          <a:ea typeface="Roboto Light" charset="0"/>
                          <a:cs typeface="Roboto Light" charset="0"/>
                        </a:rPr>
                        <a:t>N / A</a:t>
                      </a:r>
                    </a:p>
                  </a:txBody>
                  <a:tcPr marL="38100" marR="38100" marT="25400" marB="25400" anchor="b">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noFill/>
                  </a:tcPr>
                </a:tc>
              </a:tr>
            </a:tbl>
          </a:graphicData>
        </a:graphic>
      </p:graphicFrame>
      <p:sp>
        <p:nvSpPr>
          <p:cNvPr id="4" name="Date Placeholder 3"/>
          <p:cNvSpPr>
            <a:spLocks noGrp="1"/>
          </p:cNvSpPr>
          <p:nvPr>
            <p:ph type="dt" sz="half" idx="10"/>
          </p:nvPr>
        </p:nvSpPr>
        <p:spPr/>
        <p:txBody>
          <a:bodyPr/>
          <a:lstStyle/>
          <a:p>
            <a:fld id="{385E3818-D624-644E-B734-959F0AE67221}" type="datetime3">
              <a:rPr lang="en-US" smtClean="0"/>
              <a:pPr/>
              <a:t>8 March 2017</a:t>
            </a:fld>
            <a:endParaRPr lang="en-US" dirty="0"/>
          </a:p>
        </p:txBody>
      </p:sp>
      <p:sp>
        <p:nvSpPr>
          <p:cNvPr id="5" name="Footer Placeholder 4"/>
          <p:cNvSpPr>
            <a:spLocks noGrp="1"/>
          </p:cNvSpPr>
          <p:nvPr>
            <p:ph type="ftr" sz="quarter" idx="11"/>
          </p:nvPr>
        </p:nvSpPr>
        <p:spPr/>
        <p:txBody>
          <a:bodyPr/>
          <a:lstStyle/>
          <a:p>
            <a:r>
              <a:rPr lang="en-US" dirty="0"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36</a:t>
            </a:fld>
            <a:endParaRPr lang="en-US" dirty="0"/>
          </a:p>
        </p:txBody>
      </p:sp>
      <p:sp>
        <p:nvSpPr>
          <p:cNvPr id="9" name="Title 1"/>
          <p:cNvSpPr txBox="1">
            <a:spLocks/>
          </p:cNvSpPr>
          <p:nvPr/>
        </p:nvSpPr>
        <p:spPr>
          <a:xfrm>
            <a:off x="838199" y="365125"/>
            <a:ext cx="10914529" cy="867327"/>
          </a:xfrm>
          <a:prstGeom prst="rect">
            <a:avLst/>
          </a:prstGeom>
        </p:spPr>
        <p:txBody>
          <a:bodyPr anchor="t"/>
          <a:lstStyle>
            <a:lvl1pPr algn="l" defTabSz="914400" rtl="0" eaLnBrk="1" latinLnBrk="0" hangingPunct="1">
              <a:lnSpc>
                <a:spcPct val="90000"/>
              </a:lnSpc>
              <a:spcBef>
                <a:spcPct val="0"/>
              </a:spcBef>
              <a:buNone/>
              <a:defRPr sz="3600" b="0" i="0" kern="1200" baseline="0">
                <a:solidFill>
                  <a:srgbClr val="016874"/>
                </a:solidFill>
                <a:latin typeface="Roboto" charset="0"/>
                <a:ea typeface="Roboto" charset="0"/>
                <a:cs typeface="Roboto" charset="0"/>
              </a:defRPr>
            </a:lvl1pPr>
          </a:lstStyle>
          <a:p>
            <a:r>
              <a:rPr lang="en-US" sz="2800" dirty="0"/>
              <a:t>8</a:t>
            </a:r>
            <a:r>
              <a:rPr lang="en-US" sz="2800" dirty="0" smtClean="0"/>
              <a:t>. Dashboard </a:t>
            </a:r>
            <a:r>
              <a:rPr lang="en-US" sz="2800" dirty="0"/>
              <a:t>cam to determine location through computer vision</a:t>
            </a:r>
            <a:endParaRPr lang="en-US" sz="1800" dirty="0"/>
          </a:p>
        </p:txBody>
      </p:sp>
      <p:sp>
        <p:nvSpPr>
          <p:cNvPr id="10" name="Content Placeholder 2"/>
          <p:cNvSpPr txBox="1">
            <a:spLocks/>
          </p:cNvSpPr>
          <p:nvPr/>
        </p:nvSpPr>
        <p:spPr>
          <a:xfrm>
            <a:off x="838200" y="925471"/>
            <a:ext cx="5186082" cy="56581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smtClean="0">
                <a:solidFill>
                  <a:srgbClr val="81A936"/>
                </a:solidFill>
                <a:latin typeface="Roboto" charset="0"/>
                <a:ea typeface="Roboto" charset="0"/>
                <a:cs typeface="Roboto" charset="0"/>
              </a:rPr>
              <a:t>Area 2: Methods to report mileage</a:t>
            </a:r>
          </a:p>
        </p:txBody>
      </p:sp>
    </p:spTree>
    <p:extLst>
      <p:ext uri="{BB962C8B-B14F-4D97-AF65-F5344CB8AC3E}">
        <p14:creationId xmlns:p14="http://schemas.microsoft.com/office/powerpoint/2010/main" val="1622385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10"/>
          <p:cNvGraphicFramePr>
            <a:graphicFrameLocks noGrp="1"/>
          </p:cNvGraphicFramePr>
          <p:nvPr>
            <p:ph idx="1"/>
            <p:extLst/>
          </p:nvPr>
        </p:nvGraphicFramePr>
        <p:xfrm>
          <a:off x="215149" y="1358153"/>
          <a:ext cx="11819973" cy="4149335"/>
        </p:xfrm>
        <a:graphic>
          <a:graphicData uri="http://schemas.openxmlformats.org/drawingml/2006/table">
            <a:tbl>
              <a:tblPr firstRow="1" bandRow="1">
                <a:tableStyleId>{5C22544A-7EE6-4342-B048-85BDC9FD1C3A}</a:tableStyleId>
              </a:tblPr>
              <a:tblGrid>
                <a:gridCol w="1074543"/>
                <a:gridCol w="1466955"/>
                <a:gridCol w="954741"/>
                <a:gridCol w="801933"/>
                <a:gridCol w="1074543"/>
                <a:gridCol w="1074543"/>
                <a:gridCol w="1074543"/>
                <a:gridCol w="1074543"/>
                <a:gridCol w="1074543"/>
                <a:gridCol w="911952"/>
                <a:gridCol w="1237134"/>
              </a:tblGrid>
              <a:tr h="667230">
                <a:tc>
                  <a:txBody>
                    <a:bodyPr/>
                    <a:lstStyle/>
                    <a:p>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Positioning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Distance Tracking &amp; Calculations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Privacy to user</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Accuracy</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Public/Private Road Classification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Fraud Mitigation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Tracking</a:t>
                      </a:r>
                      <a:r>
                        <a:rPr lang="en-US" sz="1200" b="0" i="0" dirty="0" smtClean="0">
                          <a:solidFill>
                            <a:srgbClr val="04223F"/>
                          </a:solidFill>
                          <a:effectLst/>
                          <a:latin typeface="Roboto" charset="0"/>
                          <a:ea typeface="Roboto" charset="0"/>
                          <a:cs typeface="Roboto" charset="0"/>
                        </a:rPr>
                        <a:t>/</a:t>
                      </a:r>
                    </a:p>
                    <a:p>
                      <a:pPr rtl="0" fontAlgn="b"/>
                      <a:r>
                        <a:rPr lang="en-US" sz="1200" b="0" i="0" dirty="0" smtClean="0">
                          <a:solidFill>
                            <a:srgbClr val="04223F"/>
                          </a:solidFill>
                          <a:effectLst/>
                          <a:latin typeface="Roboto" charset="0"/>
                          <a:ea typeface="Roboto" charset="0"/>
                          <a:cs typeface="Roboto" charset="0"/>
                        </a:rPr>
                        <a:t>Reporting</a:t>
                      </a:r>
                      <a:endParaRPr lang="en-US" sz="1200" b="0" i="0" dirty="0">
                        <a:solidFill>
                          <a:srgbClr val="04223F"/>
                        </a:solidFill>
                        <a:effectLst/>
                        <a:latin typeface="Roboto" charset="0"/>
                        <a:ea typeface="Roboto" charset="0"/>
                        <a:cs typeface="Roboto" charset="0"/>
                      </a:endParaRP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Manual Toggling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Road Condition Monitoring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Current Status of program/feature</a:t>
                      </a:r>
                    </a:p>
                  </a:txBody>
                  <a:tcPr marL="38100" marR="38100" marT="25400" marB="25400" anchor="b">
                    <a:lnL w="12700" cap="flat" cmpd="sng" algn="ctr">
                      <a:solidFill>
                        <a:schemeClr val="bg1">
                          <a:lumMod val="65000"/>
                        </a:schemeClr>
                      </a:solidFill>
                      <a:prstDash val="solid"/>
                      <a:round/>
                      <a:headEnd type="none" w="med" len="med"/>
                      <a:tailEnd type="none" w="med" len="med"/>
                    </a:lnL>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r h="1194398">
                <a:tc>
                  <a:txBody>
                    <a:bodyPr/>
                    <a:lstStyle/>
                    <a:p>
                      <a:r>
                        <a:rPr lang="en-US" sz="1200" b="0" i="0" dirty="0" smtClean="0">
                          <a:solidFill>
                            <a:srgbClr val="04223F"/>
                          </a:solidFill>
                          <a:latin typeface="Roboto" charset="0"/>
                          <a:ea typeface="Roboto" charset="0"/>
                          <a:cs typeface="Roboto" charset="0"/>
                        </a:rPr>
                        <a:t>How</a:t>
                      </a:r>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Uses smartphone GPS and network triangulation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Reports how long journeys will be. Doesn't record journey length.</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Records users' destinations. </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Uses GPS, cellular network triangulation and </a:t>
                      </a:r>
                      <a:r>
                        <a:rPr lang="en-US" sz="850" b="0" i="0" dirty="0" smtClean="0">
                          <a:effectLst/>
                          <a:latin typeface="Roboto Light" charset="0"/>
                          <a:ea typeface="Roboto Light" charset="0"/>
                          <a:cs typeface="Roboto Light" charset="0"/>
                        </a:rPr>
                        <a:t>Wi-Fi </a:t>
                      </a:r>
                      <a:r>
                        <a:rPr lang="en-US" sz="850" b="0" i="0" dirty="0">
                          <a:effectLst/>
                          <a:latin typeface="Roboto Light" charset="0"/>
                          <a:ea typeface="Roboto Light" charset="0"/>
                          <a:cs typeface="Roboto Light" charset="0"/>
                        </a:rPr>
                        <a:t>location services. </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Maps everything. Routes only through public roads.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Tracks users only to improve the service. Reports only to store user data at Google.</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Users can select to share their location with app</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In service. Over a billion users. </a:t>
                      </a:r>
                    </a:p>
                  </a:txBody>
                  <a:tcPr marL="38100" marR="38100" marT="25400" marB="25400" anchor="b">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r>
              <a:tr h="1330127">
                <a:tc>
                  <a:txBody>
                    <a:bodyPr/>
                    <a:lstStyle/>
                    <a:p>
                      <a:r>
                        <a:rPr lang="en-US" sz="1200" b="0" i="0" dirty="0" smtClean="0">
                          <a:solidFill>
                            <a:srgbClr val="04223F"/>
                          </a:solidFill>
                          <a:latin typeface="Roboto" charset="0"/>
                          <a:ea typeface="Roboto" charset="0"/>
                          <a:cs typeface="Roboto" charset="0"/>
                        </a:rPr>
                        <a:t>Benefits</a:t>
                      </a:r>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Is very accurate for current location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Helps people take the shortest route.</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Caches them for quicker access. </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Highly accurate</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Accurate directions through public roads. </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Free navigation service.</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Users enjoy an intelligent product that can make recommendations etc. </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Provides a sense of privacy</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effectLst/>
                          <a:latin typeface="Roboto Light" charset="0"/>
                          <a:ea typeface="Roboto Light" charset="0"/>
                          <a:cs typeface="Roboto Light" charset="0"/>
                        </a:rPr>
                        <a:t>A lot of user data generated.</a:t>
                      </a:r>
                    </a:p>
                  </a:txBody>
                  <a:tcPr marL="38100" marR="38100" marT="25400" marB="25400" anchor="b">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r>
              <a:tr h="956764">
                <a:tc>
                  <a:txBody>
                    <a:bodyPr/>
                    <a:lstStyle/>
                    <a:p>
                      <a:r>
                        <a:rPr lang="en-US" sz="1200" b="0" i="0" dirty="0" smtClean="0">
                          <a:solidFill>
                            <a:srgbClr val="04223F"/>
                          </a:solidFill>
                          <a:latin typeface="Roboto" charset="0"/>
                          <a:ea typeface="Roboto" charset="0"/>
                          <a:cs typeface="Roboto" charset="0"/>
                        </a:rPr>
                        <a:t>Distinction</a:t>
                      </a:r>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effectLst/>
                          <a:latin typeface="Roboto Light" charset="0"/>
                          <a:ea typeface="Roboto Light" charset="0"/>
                          <a:cs typeface="Roboto Light" charset="0"/>
                        </a:rPr>
                        <a:t>Due to how robust the Google Maps technology is, we are currently exploring how we might be able to leverage their </a:t>
                      </a:r>
                      <a:r>
                        <a:rPr lang="en-US" sz="850" b="0" i="0" dirty="0" smtClean="0">
                          <a:effectLst/>
                          <a:latin typeface="Roboto Light" charset="0"/>
                          <a:ea typeface="Roboto Light" charset="0"/>
                          <a:cs typeface="Roboto Light" charset="0"/>
                        </a:rPr>
                        <a:t>technology </a:t>
                      </a:r>
                      <a:r>
                        <a:rPr lang="en-US" sz="850" b="0" i="0" dirty="0">
                          <a:effectLst/>
                          <a:latin typeface="Roboto Light" charset="0"/>
                          <a:ea typeface="Roboto Light" charset="0"/>
                          <a:cs typeface="Roboto Light" charset="0"/>
                        </a:rPr>
                        <a:t>through APIs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effectLst/>
                          <a:latin typeface="Roboto Light" charset="0"/>
                          <a:ea typeface="Roboto Light" charset="0"/>
                          <a:cs typeface="Roboto Light" charset="0"/>
                        </a:rPr>
                        <a:t>We record the actual distance that the user travels.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effectLst/>
                          <a:latin typeface="Roboto Light" charset="0"/>
                          <a:ea typeface="Roboto Light" charset="0"/>
                          <a:cs typeface="Roboto Light" charset="0"/>
                        </a:rPr>
                        <a:t>We won't store the user's location, only distance travelled.</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effectLst/>
                          <a:latin typeface="Roboto Light" charset="0"/>
                          <a:ea typeface="Roboto Light" charset="0"/>
                          <a:cs typeface="Roboto Light" charset="0"/>
                        </a:rPr>
                        <a:t>Limits battery life for the user. We would stick to GPS only because the service should work while travelling across states.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effectLst/>
                          <a:latin typeface="Roboto Light" charset="0"/>
                          <a:ea typeface="Roboto Light" charset="0"/>
                          <a:cs typeface="Roboto Light" charset="0"/>
                        </a:rPr>
                        <a:t>We have to differentiate miles on private roads versus those on public roads.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effectLst/>
                          <a:latin typeface="Roboto Light" charset="0"/>
                          <a:ea typeface="Roboto Light" charset="0"/>
                          <a:cs typeface="Roboto Light" charset="0"/>
                        </a:rPr>
                        <a:t>We'd have to deal with users being able to switch off their phone etc.</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effectLst/>
                          <a:latin typeface="Roboto Light" charset="0"/>
                          <a:ea typeface="Roboto Light" charset="0"/>
                          <a:cs typeface="Roboto Light" charset="0"/>
                        </a:rPr>
                        <a:t>Our service would report to tax authorities. </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effectLst/>
                          <a:latin typeface="Roboto Light" charset="0"/>
                          <a:ea typeface="Roboto Light" charset="0"/>
                          <a:cs typeface="Roboto Light" charset="0"/>
                        </a:rPr>
                        <a:t>We are exploring if we will allow users to turn the application on and off</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mr-IN" sz="850" b="0" i="0" dirty="0">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mr-IN" sz="850" b="0" i="0" dirty="0">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noFill/>
                  </a:tcPr>
                </a:tc>
              </a:tr>
            </a:tbl>
          </a:graphicData>
        </a:graphic>
      </p:graphicFrame>
      <p:sp>
        <p:nvSpPr>
          <p:cNvPr id="4" name="Date Placeholder 3"/>
          <p:cNvSpPr>
            <a:spLocks noGrp="1"/>
          </p:cNvSpPr>
          <p:nvPr>
            <p:ph type="dt" sz="half" idx="10"/>
          </p:nvPr>
        </p:nvSpPr>
        <p:spPr/>
        <p:txBody>
          <a:bodyPr/>
          <a:lstStyle/>
          <a:p>
            <a:fld id="{385E3818-D624-644E-B734-959F0AE67221}" type="datetime3">
              <a:rPr lang="en-US" smtClean="0"/>
              <a:pPr/>
              <a:t>8 March 2017</a:t>
            </a:fld>
            <a:endParaRPr lang="en-US" dirty="0"/>
          </a:p>
        </p:txBody>
      </p:sp>
      <p:sp>
        <p:nvSpPr>
          <p:cNvPr id="5" name="Footer Placeholder 4"/>
          <p:cNvSpPr>
            <a:spLocks noGrp="1"/>
          </p:cNvSpPr>
          <p:nvPr>
            <p:ph type="ftr" sz="quarter" idx="11"/>
          </p:nvPr>
        </p:nvSpPr>
        <p:spPr/>
        <p:txBody>
          <a:bodyPr/>
          <a:lstStyle/>
          <a:p>
            <a:r>
              <a:rPr lang="en-US" dirty="0"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37</a:t>
            </a:fld>
            <a:endParaRPr lang="en-US" dirty="0"/>
          </a:p>
        </p:txBody>
      </p:sp>
      <p:sp>
        <p:nvSpPr>
          <p:cNvPr id="9" name="Title 1"/>
          <p:cNvSpPr txBox="1">
            <a:spLocks/>
          </p:cNvSpPr>
          <p:nvPr/>
        </p:nvSpPr>
        <p:spPr>
          <a:xfrm>
            <a:off x="838200" y="365125"/>
            <a:ext cx="10515600" cy="867327"/>
          </a:xfrm>
          <a:prstGeom prst="rect">
            <a:avLst/>
          </a:prstGeom>
        </p:spPr>
        <p:txBody>
          <a:bodyPr anchor="t"/>
          <a:lstStyle>
            <a:lvl1pPr algn="l" defTabSz="914400" rtl="0" eaLnBrk="1" latinLnBrk="0" hangingPunct="1">
              <a:lnSpc>
                <a:spcPct val="90000"/>
              </a:lnSpc>
              <a:spcBef>
                <a:spcPct val="0"/>
              </a:spcBef>
              <a:buNone/>
              <a:defRPr sz="3600" b="0" i="0" kern="1200" baseline="0">
                <a:solidFill>
                  <a:srgbClr val="016874"/>
                </a:solidFill>
                <a:latin typeface="Roboto" charset="0"/>
                <a:ea typeface="Roboto" charset="0"/>
                <a:cs typeface="Roboto" charset="0"/>
              </a:defRPr>
            </a:lvl1pPr>
          </a:lstStyle>
          <a:p>
            <a:r>
              <a:rPr lang="en-US" dirty="0"/>
              <a:t>9</a:t>
            </a:r>
            <a:r>
              <a:rPr lang="en-US" dirty="0" smtClean="0"/>
              <a:t>. Google Maps</a:t>
            </a:r>
            <a:endParaRPr lang="en-US" sz="2400" dirty="0"/>
          </a:p>
        </p:txBody>
      </p:sp>
      <p:sp>
        <p:nvSpPr>
          <p:cNvPr id="10" name="Content Placeholder 2"/>
          <p:cNvSpPr txBox="1">
            <a:spLocks/>
          </p:cNvSpPr>
          <p:nvPr/>
        </p:nvSpPr>
        <p:spPr>
          <a:xfrm>
            <a:off x="838200" y="925471"/>
            <a:ext cx="5186082" cy="56581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smtClean="0">
                <a:solidFill>
                  <a:srgbClr val="81A936"/>
                </a:solidFill>
                <a:latin typeface="Roboto" charset="0"/>
                <a:ea typeface="Roboto" charset="0"/>
                <a:cs typeface="Roboto" charset="0"/>
              </a:rPr>
              <a:t>Area 3: Existing Location-based services</a:t>
            </a:r>
          </a:p>
        </p:txBody>
      </p:sp>
    </p:spTree>
    <p:extLst>
      <p:ext uri="{BB962C8B-B14F-4D97-AF65-F5344CB8AC3E}">
        <p14:creationId xmlns:p14="http://schemas.microsoft.com/office/powerpoint/2010/main" val="209145869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10"/>
          <p:cNvGraphicFramePr>
            <a:graphicFrameLocks noGrp="1"/>
          </p:cNvGraphicFramePr>
          <p:nvPr>
            <p:ph idx="1"/>
            <p:extLst/>
          </p:nvPr>
        </p:nvGraphicFramePr>
        <p:xfrm>
          <a:off x="215149" y="1358153"/>
          <a:ext cx="11819973" cy="4149335"/>
        </p:xfrm>
        <a:graphic>
          <a:graphicData uri="http://schemas.openxmlformats.org/drawingml/2006/table">
            <a:tbl>
              <a:tblPr firstRow="1" bandRow="1">
                <a:tableStyleId>{5C22544A-7EE6-4342-B048-85BDC9FD1C3A}</a:tableStyleId>
              </a:tblPr>
              <a:tblGrid>
                <a:gridCol w="1074543"/>
                <a:gridCol w="1466955"/>
                <a:gridCol w="954741"/>
                <a:gridCol w="801933"/>
                <a:gridCol w="1074543"/>
                <a:gridCol w="1074543"/>
                <a:gridCol w="1074543"/>
                <a:gridCol w="1074543"/>
                <a:gridCol w="1074543"/>
                <a:gridCol w="911952"/>
                <a:gridCol w="1237134"/>
              </a:tblGrid>
              <a:tr h="667230">
                <a:tc>
                  <a:txBody>
                    <a:bodyPr/>
                    <a:lstStyle/>
                    <a:p>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Positioning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Distance Tracking &amp; Calculations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Privacy to user</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Accuracy</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Public/Private Road Classification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Fraud Mitigation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Tracking</a:t>
                      </a:r>
                      <a:r>
                        <a:rPr lang="en-US" sz="1200" b="0" i="0" dirty="0" smtClean="0">
                          <a:solidFill>
                            <a:srgbClr val="04223F"/>
                          </a:solidFill>
                          <a:effectLst/>
                          <a:latin typeface="Roboto" charset="0"/>
                          <a:ea typeface="Roboto" charset="0"/>
                          <a:cs typeface="Roboto" charset="0"/>
                        </a:rPr>
                        <a:t>/</a:t>
                      </a:r>
                    </a:p>
                    <a:p>
                      <a:pPr rtl="0" fontAlgn="b"/>
                      <a:r>
                        <a:rPr lang="en-US" sz="1200" b="0" i="0" dirty="0" smtClean="0">
                          <a:solidFill>
                            <a:srgbClr val="04223F"/>
                          </a:solidFill>
                          <a:effectLst/>
                          <a:latin typeface="Roboto" charset="0"/>
                          <a:ea typeface="Roboto" charset="0"/>
                          <a:cs typeface="Roboto" charset="0"/>
                        </a:rPr>
                        <a:t>Reporting</a:t>
                      </a:r>
                      <a:endParaRPr lang="en-US" sz="1200" b="0" i="0" dirty="0">
                        <a:solidFill>
                          <a:srgbClr val="04223F"/>
                        </a:solidFill>
                        <a:effectLst/>
                        <a:latin typeface="Roboto" charset="0"/>
                        <a:ea typeface="Roboto" charset="0"/>
                        <a:cs typeface="Roboto" charset="0"/>
                      </a:endParaRP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Manual Toggling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Road Condition Monitoring</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rtl="0" fontAlgn="b"/>
                      <a:r>
                        <a:rPr lang="en-US" sz="1200" b="0" i="0" dirty="0">
                          <a:solidFill>
                            <a:srgbClr val="04223F"/>
                          </a:solidFill>
                          <a:effectLst/>
                          <a:latin typeface="Roboto" charset="0"/>
                          <a:ea typeface="Roboto" charset="0"/>
                          <a:cs typeface="Roboto" charset="0"/>
                        </a:rPr>
                        <a:t>Current Status of program/feature</a:t>
                      </a:r>
                    </a:p>
                  </a:txBody>
                  <a:tcPr marL="38100" marR="38100" marT="25400" marB="25400" anchor="b">
                    <a:lnL w="12700" cap="flat" cmpd="sng" algn="ctr">
                      <a:solidFill>
                        <a:schemeClr val="bg1">
                          <a:lumMod val="65000"/>
                        </a:schemeClr>
                      </a:solidFill>
                      <a:prstDash val="solid"/>
                      <a:round/>
                      <a:headEnd type="none" w="med" len="med"/>
                      <a:tailEnd type="none" w="med" len="med"/>
                    </a:lnL>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r h="1194398">
                <a:tc>
                  <a:txBody>
                    <a:bodyPr/>
                    <a:lstStyle/>
                    <a:p>
                      <a:r>
                        <a:rPr lang="en-US" sz="1200" b="0" i="0" dirty="0" smtClean="0">
                          <a:solidFill>
                            <a:srgbClr val="04223F"/>
                          </a:solidFill>
                          <a:latin typeface="Roboto" charset="0"/>
                          <a:ea typeface="Roboto" charset="0"/>
                          <a:cs typeface="Roboto" charset="0"/>
                        </a:rPr>
                        <a:t>How</a:t>
                      </a:r>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Uses smartphone GPS and network triangulation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Reports how long journeys will be. Doesn't record journey length.</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Records users' destinations and inputs like potholes.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Uses GPS, cellular network triangulation and </a:t>
                      </a:r>
                      <a:r>
                        <a:rPr lang="en-US" sz="850" b="0" i="0" dirty="0" smtClean="0">
                          <a:solidFill>
                            <a:srgbClr val="04223F"/>
                          </a:solidFill>
                          <a:effectLst/>
                          <a:latin typeface="Roboto Light" charset="0"/>
                          <a:ea typeface="Roboto Light" charset="0"/>
                          <a:cs typeface="Roboto Light" charset="0"/>
                        </a:rPr>
                        <a:t>Wi-Fi </a:t>
                      </a:r>
                      <a:r>
                        <a:rPr lang="en-US" sz="850" b="0" i="0" dirty="0">
                          <a:solidFill>
                            <a:srgbClr val="04223F"/>
                          </a:solidFill>
                          <a:effectLst/>
                          <a:latin typeface="Roboto Light" charset="0"/>
                          <a:ea typeface="Roboto Light" charset="0"/>
                          <a:cs typeface="Roboto Light" charset="0"/>
                        </a:rPr>
                        <a:t>location services. </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Maps are augmented by crowdsourced demarcations.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Shares real time traffic data with other users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Users can choose what details they want to report</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Crowdsources data about road conditions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In service. Millions of users. Acquired by Google.</a:t>
                      </a:r>
                    </a:p>
                  </a:txBody>
                  <a:tcPr marL="38100" marR="38100" marT="25400" marB="25400" anchor="b">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r>
              <a:tr h="1330127">
                <a:tc>
                  <a:txBody>
                    <a:bodyPr/>
                    <a:lstStyle/>
                    <a:p>
                      <a:r>
                        <a:rPr lang="en-US" sz="1200" b="0" i="0" dirty="0" smtClean="0">
                          <a:solidFill>
                            <a:srgbClr val="04223F"/>
                          </a:solidFill>
                          <a:latin typeface="Roboto" charset="0"/>
                          <a:ea typeface="Roboto" charset="0"/>
                          <a:cs typeface="Roboto" charset="0"/>
                        </a:rPr>
                        <a:t>Benefits</a:t>
                      </a:r>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Is very accurate for current location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Helps people take the shortest route.</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Caches them for quicker access. </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Is very accurate.</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Can </a:t>
                      </a:r>
                      <a:r>
                        <a:rPr lang="en-US" sz="850" b="0" i="0" dirty="0" smtClean="0">
                          <a:solidFill>
                            <a:srgbClr val="04223F"/>
                          </a:solidFill>
                          <a:effectLst/>
                          <a:latin typeface="Roboto Light" charset="0"/>
                          <a:ea typeface="Roboto Light" charset="0"/>
                          <a:cs typeface="Roboto Light" charset="0"/>
                        </a:rPr>
                        <a:t>accommodate </a:t>
                      </a:r>
                      <a:r>
                        <a:rPr lang="en-US" sz="850" b="0" i="0" dirty="0">
                          <a:solidFill>
                            <a:srgbClr val="04223F"/>
                          </a:solidFill>
                          <a:effectLst/>
                          <a:latin typeface="Roboto Light" charset="0"/>
                          <a:ea typeface="Roboto Light" charset="0"/>
                          <a:cs typeface="Roboto Light" charset="0"/>
                        </a:rPr>
                        <a:t>data for public vs private roads. </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Is a free service, no scope for fraud. </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Quick updates, effortless sharing of information</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Privacy is maintained well.</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Can update whenever anybody comes across.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rtl="0" fontAlgn="b"/>
                      <a:r>
                        <a:rPr lang="en-US" sz="850" b="0" i="0" dirty="0">
                          <a:solidFill>
                            <a:srgbClr val="04223F"/>
                          </a:solidFill>
                          <a:effectLst/>
                          <a:latin typeface="Roboto Light" charset="0"/>
                          <a:ea typeface="Roboto Light" charset="0"/>
                          <a:cs typeface="Roboto Light" charset="0"/>
                        </a:rPr>
                        <a:t>Lots of crowdsourced data at </a:t>
                      </a:r>
                      <a:r>
                        <a:rPr lang="en-US" sz="850" b="0" i="0" dirty="0" smtClean="0">
                          <a:solidFill>
                            <a:srgbClr val="04223F"/>
                          </a:solidFill>
                          <a:effectLst/>
                          <a:latin typeface="Roboto Light" charset="0"/>
                          <a:ea typeface="Roboto Light" charset="0"/>
                          <a:cs typeface="Roboto Light" charset="0"/>
                        </a:rPr>
                        <a:t>the </a:t>
                      </a:r>
                      <a:r>
                        <a:rPr lang="en-US" sz="850" b="0" i="0" dirty="0">
                          <a:solidFill>
                            <a:srgbClr val="04223F"/>
                          </a:solidFill>
                          <a:effectLst/>
                          <a:latin typeface="Roboto Light" charset="0"/>
                          <a:ea typeface="Roboto Light" charset="0"/>
                          <a:cs typeface="Roboto Light" charset="0"/>
                        </a:rPr>
                        <a:t>ready. </a:t>
                      </a:r>
                    </a:p>
                  </a:txBody>
                  <a:tcPr marL="38100" marR="38100" marT="25400" marB="25400" anchor="b">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r>
              <a:tr h="956764">
                <a:tc>
                  <a:txBody>
                    <a:bodyPr/>
                    <a:lstStyle/>
                    <a:p>
                      <a:r>
                        <a:rPr lang="en-US" sz="1200" b="0" i="0" dirty="0" smtClean="0">
                          <a:solidFill>
                            <a:srgbClr val="04223F"/>
                          </a:solidFill>
                          <a:latin typeface="Roboto" charset="0"/>
                          <a:ea typeface="Roboto" charset="0"/>
                          <a:cs typeface="Roboto" charset="0"/>
                        </a:rPr>
                        <a:t>Distinction</a:t>
                      </a:r>
                      <a:endParaRPr lang="en-US" sz="1200" b="0" i="0" dirty="0">
                        <a:solidFill>
                          <a:srgbClr val="04223F"/>
                        </a:solidFill>
                        <a:latin typeface="Roboto" charset="0"/>
                        <a:ea typeface="Roboto" charset="0"/>
                        <a:cs typeface="Roboto" charset="0"/>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Due to how robust the Google Maps technology is, we are currently exploring how we might be able to leverage their </a:t>
                      </a:r>
                      <a:r>
                        <a:rPr lang="en-US" sz="850" b="0" i="0" dirty="0" smtClean="0">
                          <a:solidFill>
                            <a:srgbClr val="04223F"/>
                          </a:solidFill>
                          <a:effectLst/>
                          <a:latin typeface="Roboto Light" charset="0"/>
                          <a:ea typeface="Roboto Light" charset="0"/>
                          <a:cs typeface="Roboto Light" charset="0"/>
                        </a:rPr>
                        <a:t>technology </a:t>
                      </a:r>
                      <a:r>
                        <a:rPr lang="en-US" sz="850" b="0" i="0" dirty="0">
                          <a:solidFill>
                            <a:srgbClr val="04223F"/>
                          </a:solidFill>
                          <a:effectLst/>
                          <a:latin typeface="Roboto Light" charset="0"/>
                          <a:ea typeface="Roboto Light" charset="0"/>
                          <a:cs typeface="Roboto Light" charset="0"/>
                        </a:rPr>
                        <a:t>through APIs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We record the actual distance that the user travels.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We won't store the user's location, only distance travelled.</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Limits battery life for the user. We would stick to GPS only because the service should work while travelling across states.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Track distances without abruptions.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Shares only distance data with only tax authorities.</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We don't want manual toggling to prevent fraud. </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en-US" sz="850" b="0" i="0" dirty="0">
                          <a:solidFill>
                            <a:srgbClr val="04223F"/>
                          </a:solidFill>
                          <a:effectLst/>
                          <a:latin typeface="Roboto Light" charset="0"/>
                          <a:ea typeface="Roboto Light" charset="0"/>
                          <a:cs typeface="Roboto Light" charset="0"/>
                        </a:rPr>
                        <a:t>Probably not available in our service.</a:t>
                      </a:r>
                    </a:p>
                  </a:txBody>
                  <a:tcPr marL="38100" marR="38100" marT="25400" marB="2540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noFill/>
                  </a:tcPr>
                </a:tc>
                <a:tc>
                  <a:txBody>
                    <a:bodyPr/>
                    <a:lstStyle/>
                    <a:p>
                      <a:pPr rtl="0" fontAlgn="b"/>
                      <a:r>
                        <a:rPr lang="mr-IN" sz="850" b="0" i="0" dirty="0">
                          <a:solidFill>
                            <a:srgbClr val="04223F"/>
                          </a:solidFill>
                          <a:effectLst/>
                          <a:latin typeface="Roboto Light" charset="0"/>
                          <a:ea typeface="Roboto Light" charset="0"/>
                          <a:cs typeface="Roboto Light" charset="0"/>
                        </a:rPr>
                        <a:t>N/A</a:t>
                      </a:r>
                    </a:p>
                  </a:txBody>
                  <a:tcPr marL="38100" marR="38100" marT="25400" marB="25400" anchor="b">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noFill/>
                  </a:tcPr>
                </a:tc>
              </a:tr>
            </a:tbl>
          </a:graphicData>
        </a:graphic>
      </p:graphicFrame>
      <p:sp>
        <p:nvSpPr>
          <p:cNvPr id="4" name="Date Placeholder 3"/>
          <p:cNvSpPr>
            <a:spLocks noGrp="1"/>
          </p:cNvSpPr>
          <p:nvPr>
            <p:ph type="dt" sz="half" idx="10"/>
          </p:nvPr>
        </p:nvSpPr>
        <p:spPr/>
        <p:txBody>
          <a:bodyPr/>
          <a:lstStyle/>
          <a:p>
            <a:fld id="{385E3818-D624-644E-B734-959F0AE67221}" type="datetime3">
              <a:rPr lang="en-US" smtClean="0"/>
              <a:pPr/>
              <a:t>8 March 2017</a:t>
            </a:fld>
            <a:endParaRPr lang="en-US" dirty="0"/>
          </a:p>
        </p:txBody>
      </p:sp>
      <p:sp>
        <p:nvSpPr>
          <p:cNvPr id="5" name="Footer Placeholder 4"/>
          <p:cNvSpPr>
            <a:spLocks noGrp="1"/>
          </p:cNvSpPr>
          <p:nvPr>
            <p:ph type="ftr" sz="quarter" idx="11"/>
          </p:nvPr>
        </p:nvSpPr>
        <p:spPr/>
        <p:txBody>
          <a:bodyPr/>
          <a:lstStyle/>
          <a:p>
            <a:r>
              <a:rPr lang="en-US" dirty="0"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38</a:t>
            </a:fld>
            <a:endParaRPr lang="en-US" dirty="0"/>
          </a:p>
        </p:txBody>
      </p:sp>
      <p:sp>
        <p:nvSpPr>
          <p:cNvPr id="9" name="Title 1"/>
          <p:cNvSpPr txBox="1">
            <a:spLocks/>
          </p:cNvSpPr>
          <p:nvPr/>
        </p:nvSpPr>
        <p:spPr>
          <a:xfrm>
            <a:off x="838200" y="365125"/>
            <a:ext cx="10515600" cy="867327"/>
          </a:xfrm>
          <a:prstGeom prst="rect">
            <a:avLst/>
          </a:prstGeom>
        </p:spPr>
        <p:txBody>
          <a:bodyPr anchor="t"/>
          <a:lstStyle>
            <a:lvl1pPr algn="l" defTabSz="914400" rtl="0" eaLnBrk="1" latinLnBrk="0" hangingPunct="1">
              <a:lnSpc>
                <a:spcPct val="90000"/>
              </a:lnSpc>
              <a:spcBef>
                <a:spcPct val="0"/>
              </a:spcBef>
              <a:buNone/>
              <a:defRPr sz="3600" b="0" i="0" kern="1200" baseline="0">
                <a:solidFill>
                  <a:srgbClr val="016874"/>
                </a:solidFill>
                <a:latin typeface="Roboto" charset="0"/>
                <a:ea typeface="Roboto" charset="0"/>
                <a:cs typeface="Roboto" charset="0"/>
              </a:defRPr>
            </a:lvl1pPr>
          </a:lstStyle>
          <a:p>
            <a:r>
              <a:rPr lang="en-US" dirty="0" smtClean="0"/>
              <a:t>10. Waze</a:t>
            </a:r>
            <a:endParaRPr lang="en-US" sz="2400" dirty="0"/>
          </a:p>
        </p:txBody>
      </p:sp>
      <p:sp>
        <p:nvSpPr>
          <p:cNvPr id="10" name="Content Placeholder 2"/>
          <p:cNvSpPr txBox="1">
            <a:spLocks/>
          </p:cNvSpPr>
          <p:nvPr/>
        </p:nvSpPr>
        <p:spPr>
          <a:xfrm>
            <a:off x="838200" y="925471"/>
            <a:ext cx="5186082" cy="56581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smtClean="0">
                <a:solidFill>
                  <a:srgbClr val="81A936"/>
                </a:solidFill>
                <a:latin typeface="Roboto" charset="0"/>
                <a:ea typeface="Roboto" charset="0"/>
                <a:cs typeface="Roboto" charset="0"/>
              </a:rPr>
              <a:t>Area 3: Existing Location-based services</a:t>
            </a:r>
          </a:p>
        </p:txBody>
      </p:sp>
    </p:spTree>
    <p:extLst>
      <p:ext uri="{BB962C8B-B14F-4D97-AF65-F5344CB8AC3E}">
        <p14:creationId xmlns:p14="http://schemas.microsoft.com/office/powerpoint/2010/main" val="11338855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057046"/>
            <a:ext cx="10515600" cy="867327"/>
          </a:xfrm>
        </p:spPr>
        <p:txBody>
          <a:bodyPr/>
          <a:lstStyle/>
          <a:p>
            <a:pPr>
              <a:lnSpc>
                <a:spcPct val="150000"/>
              </a:lnSpc>
            </a:pPr>
            <a:r>
              <a:rPr lang="en-US" dirty="0" smtClean="0">
                <a:solidFill>
                  <a:srgbClr val="81A936"/>
                </a:solidFill>
              </a:rPr>
              <a:t>IV. </a:t>
            </a:r>
            <a:r>
              <a:rPr lang="en-US" dirty="0" smtClean="0"/>
              <a:t>Solution Selection</a:t>
            </a:r>
            <a:endParaRPr lang="en-US" dirty="0"/>
          </a:p>
        </p:txBody>
      </p:sp>
      <p:sp>
        <p:nvSpPr>
          <p:cNvPr id="4" name="Date Placeholder 3"/>
          <p:cNvSpPr>
            <a:spLocks noGrp="1"/>
          </p:cNvSpPr>
          <p:nvPr>
            <p:ph type="dt" sz="half" idx="10"/>
          </p:nvPr>
        </p:nvSpPr>
        <p:spPr/>
        <p:txBody>
          <a:bodyPr/>
          <a:lstStyle/>
          <a:p>
            <a:fld id="{667EBCD5-8CA8-7541-8E7C-446586EA7AB2}" type="datetime3">
              <a:rPr lang="en-US" smtClean="0"/>
              <a:t>8 March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39</a:t>
            </a:fld>
            <a:endParaRPr lang="en-US" dirty="0"/>
          </a:p>
        </p:txBody>
      </p:sp>
    </p:spTree>
    <p:extLst>
      <p:ext uri="{BB962C8B-B14F-4D97-AF65-F5344CB8AC3E}">
        <p14:creationId xmlns:p14="http://schemas.microsoft.com/office/powerpoint/2010/main" val="1398000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Background</a:t>
            </a:r>
            <a:endParaRPr lang="en-US" dirty="0"/>
          </a:p>
        </p:txBody>
      </p:sp>
      <p:sp>
        <p:nvSpPr>
          <p:cNvPr id="3" name="Content Placeholder 2"/>
          <p:cNvSpPr>
            <a:spLocks noGrp="1"/>
          </p:cNvSpPr>
          <p:nvPr>
            <p:ph idx="1"/>
          </p:nvPr>
        </p:nvSpPr>
        <p:spPr/>
        <p:txBody>
          <a:bodyPr/>
          <a:lstStyle/>
          <a:p>
            <a:r>
              <a:rPr lang="en-US" sz="2600" dirty="0" smtClean="0"/>
              <a:t>WA state gas tax revenue to decline as vehicles become more fuel efficient</a:t>
            </a:r>
          </a:p>
          <a:p>
            <a:r>
              <a:rPr lang="en-US" sz="2600" dirty="0"/>
              <a:t>C</a:t>
            </a:r>
            <a:r>
              <a:rPr lang="en-US" sz="2600" dirty="0" smtClean="0"/>
              <a:t>onservative </a:t>
            </a:r>
            <a:r>
              <a:rPr lang="en-US" sz="2600" dirty="0"/>
              <a:t>forecasts suggest fuel efficiency will increase from 20.5 to 35 MPG by </a:t>
            </a:r>
            <a:r>
              <a:rPr lang="en-US" sz="2600" dirty="0" smtClean="0"/>
              <a:t>2035</a:t>
            </a:r>
          </a:p>
          <a:p>
            <a:r>
              <a:rPr lang="en-US" sz="2600" dirty="0" smtClean="0"/>
              <a:t>This means a </a:t>
            </a:r>
            <a:r>
              <a:rPr lang="en-US" sz="2600" dirty="0" smtClean="0">
                <a:latin typeface="Roboto" charset="0"/>
                <a:ea typeface="Roboto" charset="0"/>
                <a:cs typeface="Roboto" charset="0"/>
              </a:rPr>
              <a:t>nearly 50% reduction</a:t>
            </a:r>
            <a:r>
              <a:rPr lang="en-US" sz="2600" dirty="0" smtClean="0"/>
              <a:t> in state gas tax revenues</a:t>
            </a:r>
          </a:p>
          <a:p>
            <a:r>
              <a:rPr lang="en-US" dirty="0" smtClean="0"/>
              <a:t>Current gas </a:t>
            </a:r>
            <a:r>
              <a:rPr lang="en-US" dirty="0"/>
              <a:t>tax funding system is </a:t>
            </a:r>
            <a:r>
              <a:rPr lang="en-US" dirty="0" smtClean="0"/>
              <a:t>unfair—drivers </a:t>
            </a:r>
            <a:r>
              <a:rPr lang="en-US" dirty="0"/>
              <a:t>are paying </a:t>
            </a:r>
            <a:r>
              <a:rPr lang="en-US" dirty="0" smtClean="0"/>
              <a:t>different amounts depending on </a:t>
            </a:r>
            <a:r>
              <a:rPr lang="en-US" dirty="0"/>
              <a:t>fuel </a:t>
            </a:r>
            <a:r>
              <a:rPr lang="en-US" dirty="0" smtClean="0"/>
              <a:t>efficiency</a:t>
            </a:r>
          </a:p>
          <a:p>
            <a:r>
              <a:rPr lang="en-US" dirty="0" smtClean="0"/>
              <a:t>In order to continue funding public roads, WA state must consider taxing citizens on a “per-mile” basis</a:t>
            </a:r>
          </a:p>
          <a:p>
            <a:endParaRPr lang="en-US" sz="2600" dirty="0"/>
          </a:p>
        </p:txBody>
      </p:sp>
      <p:sp>
        <p:nvSpPr>
          <p:cNvPr id="4" name="Date Placeholder 3"/>
          <p:cNvSpPr>
            <a:spLocks noGrp="1"/>
          </p:cNvSpPr>
          <p:nvPr>
            <p:ph type="dt" sz="half" idx="10"/>
          </p:nvPr>
        </p:nvSpPr>
        <p:spPr/>
        <p:txBody>
          <a:bodyPr/>
          <a:lstStyle/>
          <a:p>
            <a:fld id="{385E3818-D624-644E-B734-959F0AE67221}" type="datetime3">
              <a:rPr lang="en-US" smtClean="0"/>
              <a:pPr/>
              <a:t>8 March 2017</a:t>
            </a:fld>
            <a:endParaRPr lang="en-US" dirty="0"/>
          </a:p>
        </p:txBody>
      </p:sp>
      <p:sp>
        <p:nvSpPr>
          <p:cNvPr id="5" name="Footer Placeholder 4"/>
          <p:cNvSpPr>
            <a:spLocks noGrp="1"/>
          </p:cNvSpPr>
          <p:nvPr>
            <p:ph type="ftr" sz="quarter" idx="11"/>
          </p:nvPr>
        </p:nvSpPr>
        <p:spPr/>
        <p:txBody>
          <a:bodyPr/>
          <a:lstStyle/>
          <a:p>
            <a:r>
              <a:rPr lang="en-US" dirty="0"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4</a:t>
            </a:fld>
            <a:endParaRPr lang="en-US" dirty="0"/>
          </a:p>
        </p:txBody>
      </p:sp>
    </p:spTree>
    <p:extLst>
      <p:ext uri="{BB962C8B-B14F-4D97-AF65-F5344CB8AC3E}">
        <p14:creationId xmlns:p14="http://schemas.microsoft.com/office/powerpoint/2010/main" val="4318246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of options</a:t>
            </a:r>
            <a:endParaRPr lang="en-US" dirty="0"/>
          </a:p>
        </p:txBody>
      </p:sp>
      <p:sp>
        <p:nvSpPr>
          <p:cNvPr id="3" name="Content Placeholder 2"/>
          <p:cNvSpPr>
            <a:spLocks noGrp="1"/>
          </p:cNvSpPr>
          <p:nvPr>
            <p:ph idx="1"/>
          </p:nvPr>
        </p:nvSpPr>
        <p:spPr>
          <a:xfrm>
            <a:off x="838200" y="1351722"/>
            <a:ext cx="11075894" cy="4825241"/>
          </a:xfrm>
        </p:spPr>
        <p:txBody>
          <a:bodyPr/>
          <a:lstStyle/>
          <a:p>
            <a:pPr marL="514350" indent="-514350">
              <a:lnSpc>
                <a:spcPct val="150000"/>
              </a:lnSpc>
              <a:buFont typeface="+mj-lt"/>
              <a:buAutoNum type="arabicPeriod"/>
            </a:pPr>
            <a:r>
              <a:rPr lang="en-US" dirty="0" smtClean="0"/>
              <a:t>OBD-II &amp; mobile app to track miles through </a:t>
            </a:r>
            <a:r>
              <a:rPr lang="en-US" dirty="0" smtClean="0">
                <a:latin typeface="Roboto" charset="0"/>
                <a:ea typeface="Roboto" charset="0"/>
                <a:cs typeface="Roboto" charset="0"/>
              </a:rPr>
              <a:t>velocity output</a:t>
            </a:r>
          </a:p>
          <a:p>
            <a:pPr marL="514350" indent="-514350">
              <a:lnSpc>
                <a:spcPct val="150000"/>
              </a:lnSpc>
              <a:buFont typeface="+mj-lt"/>
              <a:buAutoNum type="arabicPeriod"/>
            </a:pPr>
            <a:r>
              <a:rPr lang="en-US" dirty="0" smtClean="0"/>
              <a:t>OBD-II &amp; mobile </a:t>
            </a:r>
            <a:r>
              <a:rPr lang="en-US" dirty="0"/>
              <a:t>a</a:t>
            </a:r>
            <a:r>
              <a:rPr lang="en-US" dirty="0" smtClean="0"/>
              <a:t>pp to verify user presence in vehicle (</a:t>
            </a:r>
            <a:r>
              <a:rPr lang="en-US" dirty="0" smtClean="0">
                <a:latin typeface="Roboto" charset="0"/>
                <a:ea typeface="Roboto" charset="0"/>
                <a:cs typeface="Roboto" charset="0"/>
              </a:rPr>
              <a:t>Bluetooth/WIFI</a:t>
            </a:r>
            <a:r>
              <a:rPr lang="en-US" dirty="0" smtClean="0"/>
              <a:t>)</a:t>
            </a:r>
          </a:p>
          <a:p>
            <a:pPr marL="514350" indent="-514350">
              <a:lnSpc>
                <a:spcPct val="150000"/>
              </a:lnSpc>
              <a:buFont typeface="+mj-lt"/>
              <a:buAutoNum type="arabicPeriod"/>
            </a:pPr>
            <a:r>
              <a:rPr lang="en-US" dirty="0" smtClean="0"/>
              <a:t>Mobile app with car computer </a:t>
            </a:r>
            <a:r>
              <a:rPr lang="en-US" dirty="0" smtClean="0">
                <a:latin typeface="Roboto" charset="0"/>
                <a:ea typeface="Roboto" charset="0"/>
                <a:cs typeface="Roboto" charset="0"/>
              </a:rPr>
              <a:t>Bluetooth</a:t>
            </a:r>
            <a:r>
              <a:rPr lang="en-US" dirty="0" smtClean="0"/>
              <a:t> verification</a:t>
            </a:r>
          </a:p>
          <a:p>
            <a:pPr marL="514350" indent="-514350">
              <a:lnSpc>
                <a:spcPct val="150000"/>
              </a:lnSpc>
              <a:buFont typeface="+mj-lt"/>
              <a:buAutoNum type="arabicPeriod"/>
            </a:pPr>
            <a:r>
              <a:rPr lang="en-US" dirty="0" smtClean="0"/>
              <a:t>Mobile app with car computer </a:t>
            </a:r>
            <a:r>
              <a:rPr lang="en-US" dirty="0" smtClean="0">
                <a:latin typeface="Roboto" charset="0"/>
                <a:ea typeface="Roboto" charset="0"/>
                <a:cs typeface="Roboto" charset="0"/>
              </a:rPr>
              <a:t>USB</a:t>
            </a:r>
            <a:r>
              <a:rPr lang="en-US" dirty="0" smtClean="0"/>
              <a:t> verification</a:t>
            </a:r>
          </a:p>
          <a:p>
            <a:pPr marL="514350" indent="-514350">
              <a:lnSpc>
                <a:spcPct val="150000"/>
              </a:lnSpc>
              <a:buFont typeface="+mj-lt"/>
              <a:buAutoNum type="arabicPeriod"/>
            </a:pPr>
            <a:r>
              <a:rPr lang="en-US" dirty="0"/>
              <a:t>Mobile app &amp; </a:t>
            </a:r>
            <a:r>
              <a:rPr lang="en-US" dirty="0">
                <a:latin typeface="Roboto" charset="0"/>
                <a:ea typeface="Roboto" charset="0"/>
                <a:cs typeface="Roboto" charset="0"/>
              </a:rPr>
              <a:t>algorithm</a:t>
            </a:r>
            <a:r>
              <a:rPr lang="en-US" dirty="0"/>
              <a:t> to determine public road </a:t>
            </a:r>
            <a:r>
              <a:rPr lang="en-US" dirty="0" smtClean="0"/>
              <a:t>trips</a:t>
            </a:r>
          </a:p>
          <a:p>
            <a:pPr marL="514350" indent="-514350">
              <a:lnSpc>
                <a:spcPct val="150000"/>
              </a:lnSpc>
              <a:buFont typeface="+mj-lt"/>
              <a:buAutoNum type="arabicPeriod"/>
            </a:pPr>
            <a:r>
              <a:rPr lang="en-US" dirty="0" smtClean="0"/>
              <a:t>Odometer </a:t>
            </a:r>
            <a:r>
              <a:rPr lang="en-US" dirty="0" smtClean="0">
                <a:latin typeface="Roboto" charset="0"/>
                <a:ea typeface="Roboto" charset="0"/>
                <a:cs typeface="Roboto" charset="0"/>
              </a:rPr>
              <a:t>photo</a:t>
            </a:r>
            <a:r>
              <a:rPr lang="en-US" dirty="0" smtClean="0"/>
              <a:t> tracking</a:t>
            </a:r>
          </a:p>
          <a:p>
            <a:pPr marL="514350" indent="-514350">
              <a:lnSpc>
                <a:spcPct val="150000"/>
              </a:lnSpc>
              <a:buFont typeface="+mj-lt"/>
              <a:buAutoNum type="arabicPeriod"/>
            </a:pPr>
            <a:endParaRPr lang="en-US" dirty="0"/>
          </a:p>
        </p:txBody>
      </p:sp>
      <p:sp>
        <p:nvSpPr>
          <p:cNvPr id="4" name="Date Placeholder 3"/>
          <p:cNvSpPr>
            <a:spLocks noGrp="1"/>
          </p:cNvSpPr>
          <p:nvPr>
            <p:ph type="dt" sz="half" idx="10"/>
          </p:nvPr>
        </p:nvSpPr>
        <p:spPr/>
        <p:txBody>
          <a:bodyPr/>
          <a:lstStyle/>
          <a:p>
            <a:fld id="{94823422-9A7F-5B4E-A619-AFEDEDA24EB5}" type="datetime3">
              <a:rPr lang="en-US" smtClean="0"/>
              <a:t>8 March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40</a:t>
            </a:fld>
            <a:endParaRPr lang="en-US" dirty="0"/>
          </a:p>
        </p:txBody>
      </p:sp>
    </p:spTree>
    <p:extLst>
      <p:ext uri="{BB962C8B-B14F-4D97-AF65-F5344CB8AC3E}">
        <p14:creationId xmlns:p14="http://schemas.microsoft.com/office/powerpoint/2010/main" val="15564474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094" y="1491285"/>
            <a:ext cx="7109012" cy="4685678"/>
          </a:xfrm>
        </p:spPr>
        <p:txBody>
          <a:bodyPr/>
          <a:lstStyle/>
          <a:p>
            <a:pPr lvl="0"/>
            <a:r>
              <a:rPr lang="en-US" sz="2400" dirty="0" smtClean="0"/>
              <a:t>Requires </a:t>
            </a:r>
            <a:r>
              <a:rPr lang="en-US" sz="2400" dirty="0"/>
              <a:t>Bluetooth/WIFI hardware OBD-II dongle to be placed in car</a:t>
            </a:r>
          </a:p>
          <a:p>
            <a:pPr lvl="0"/>
            <a:r>
              <a:rPr lang="en-US" sz="2400" dirty="0"/>
              <a:t>Dongle collects live streaming </a:t>
            </a:r>
            <a:r>
              <a:rPr lang="en-US" sz="2400" b="1" dirty="0"/>
              <a:t>velocity</a:t>
            </a:r>
            <a:r>
              <a:rPr lang="en-US" sz="2400" dirty="0"/>
              <a:t> data from OBD-II port and sends to mobile device</a:t>
            </a:r>
          </a:p>
          <a:p>
            <a:pPr lvl="0"/>
            <a:r>
              <a:rPr lang="en-US" sz="2400" dirty="0"/>
              <a:t>Mobile application derives distance from time logged and </a:t>
            </a:r>
            <a:r>
              <a:rPr lang="en-US" sz="2400" dirty="0" smtClean="0"/>
              <a:t>vehicle’s velocity</a:t>
            </a:r>
            <a:endParaRPr lang="en-US" sz="2400" dirty="0"/>
          </a:p>
          <a:p>
            <a:pPr lvl="0"/>
            <a:r>
              <a:rPr lang="en-US" sz="2400" dirty="0"/>
              <a:t>User’s location is </a:t>
            </a:r>
            <a:r>
              <a:rPr lang="en-US" sz="2400" dirty="0" smtClean="0"/>
              <a:t>only pinged </a:t>
            </a:r>
            <a:r>
              <a:rPr lang="en-US" sz="2400" dirty="0"/>
              <a:t>in </a:t>
            </a:r>
            <a:r>
              <a:rPr lang="en-US" sz="2400" dirty="0" smtClean="0"/>
              <a:t>infrequent </a:t>
            </a:r>
            <a:r>
              <a:rPr lang="en-US" sz="2400" dirty="0"/>
              <a:t>increments to ensure user is still within WA state lines</a:t>
            </a:r>
          </a:p>
          <a:p>
            <a:endParaRPr lang="en-US" sz="2400" dirty="0" smtClean="0"/>
          </a:p>
          <a:p>
            <a:pPr marL="0" indent="0">
              <a:buNone/>
            </a:pPr>
            <a:r>
              <a:rPr lang="en-US" sz="2400" dirty="0" smtClean="0">
                <a:latin typeface="Roboto" charset="0"/>
                <a:ea typeface="Roboto" charset="0"/>
                <a:cs typeface="Roboto" charset="0"/>
              </a:rPr>
              <a:t>Question</a:t>
            </a:r>
            <a:r>
              <a:rPr lang="en-US" sz="2400" dirty="0" smtClean="0"/>
              <a:t>: How accurate is deriving distance from the odometer's velocity?</a:t>
            </a:r>
          </a:p>
        </p:txBody>
      </p:sp>
      <p:sp>
        <p:nvSpPr>
          <p:cNvPr id="4" name="Date Placeholder 3"/>
          <p:cNvSpPr>
            <a:spLocks noGrp="1"/>
          </p:cNvSpPr>
          <p:nvPr>
            <p:ph type="dt" sz="half" idx="10"/>
          </p:nvPr>
        </p:nvSpPr>
        <p:spPr/>
        <p:txBody>
          <a:bodyPr/>
          <a:lstStyle/>
          <a:p>
            <a:fld id="{FF6303F3-7D0F-0646-87B0-0395043F0751}" type="datetime3">
              <a:rPr lang="en-US" smtClean="0"/>
              <a:t>8 March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41</a:t>
            </a:fld>
            <a:endParaRPr lang="en-US" dirty="0"/>
          </a:p>
        </p:txBody>
      </p:sp>
      <p:sp>
        <p:nvSpPr>
          <p:cNvPr id="7" name="Title 1"/>
          <p:cNvSpPr txBox="1">
            <a:spLocks/>
          </p:cNvSpPr>
          <p:nvPr/>
        </p:nvSpPr>
        <p:spPr>
          <a:xfrm>
            <a:off x="484093" y="365125"/>
            <a:ext cx="11116235" cy="867327"/>
          </a:xfrm>
          <a:prstGeom prst="rect">
            <a:avLst/>
          </a:prstGeom>
        </p:spPr>
        <p:txBody>
          <a:bodyPr anchor="t"/>
          <a:lstStyle>
            <a:lvl1pPr algn="l" defTabSz="914400" rtl="0" eaLnBrk="1" latinLnBrk="0" hangingPunct="1">
              <a:lnSpc>
                <a:spcPct val="90000"/>
              </a:lnSpc>
              <a:spcBef>
                <a:spcPct val="0"/>
              </a:spcBef>
              <a:buNone/>
              <a:defRPr sz="3600" b="0" i="0" kern="1200" baseline="0">
                <a:solidFill>
                  <a:srgbClr val="016874"/>
                </a:solidFill>
                <a:latin typeface="Roboto" charset="0"/>
                <a:ea typeface="Roboto" charset="0"/>
                <a:cs typeface="Roboto" charset="0"/>
              </a:defRPr>
            </a:lvl1pPr>
          </a:lstStyle>
          <a:p>
            <a:r>
              <a:rPr lang="en-US" sz="3200" dirty="0" smtClean="0"/>
              <a:t>1. </a:t>
            </a:r>
            <a:r>
              <a:rPr lang="en-US" sz="3200" dirty="0"/>
              <a:t>OBD-II &amp; </a:t>
            </a:r>
            <a:r>
              <a:rPr lang="en-US" sz="3200" dirty="0" smtClean="0"/>
              <a:t>App </a:t>
            </a:r>
            <a:r>
              <a:rPr lang="en-US" sz="3200" dirty="0"/>
              <a:t>U</a:t>
            </a:r>
            <a:r>
              <a:rPr lang="en-US" sz="3200" dirty="0" smtClean="0"/>
              <a:t>sing </a:t>
            </a:r>
            <a:r>
              <a:rPr lang="en-US" sz="3200" dirty="0"/>
              <a:t>V</a:t>
            </a:r>
            <a:r>
              <a:rPr lang="en-US" sz="3200" dirty="0" smtClean="0"/>
              <a:t>elocity Output</a:t>
            </a:r>
            <a:endParaRPr lang="en-US" sz="3200" dirty="0"/>
          </a:p>
        </p:txBody>
      </p:sp>
      <p:sp>
        <p:nvSpPr>
          <p:cNvPr id="8" name="Content Placeholder 2"/>
          <p:cNvSpPr txBox="1">
            <a:spLocks/>
          </p:cNvSpPr>
          <p:nvPr/>
        </p:nvSpPr>
        <p:spPr>
          <a:xfrm>
            <a:off x="484094" y="863128"/>
            <a:ext cx="5186082" cy="56581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smtClean="0">
                <a:solidFill>
                  <a:srgbClr val="81A936"/>
                </a:solidFill>
                <a:latin typeface="Roboto" charset="0"/>
                <a:ea typeface="Roboto" charset="0"/>
                <a:cs typeface="Roboto" charset="0"/>
              </a:rPr>
              <a:t>About</a:t>
            </a:r>
          </a:p>
        </p:txBody>
      </p:sp>
      <p:grpSp>
        <p:nvGrpSpPr>
          <p:cNvPr id="22" name="Group 21"/>
          <p:cNvGrpSpPr/>
          <p:nvPr/>
        </p:nvGrpSpPr>
        <p:grpSpPr>
          <a:xfrm>
            <a:off x="8153400" y="1232452"/>
            <a:ext cx="3267475" cy="2776050"/>
            <a:chOff x="8332853" y="1232452"/>
            <a:chExt cx="3267475" cy="2776050"/>
          </a:xfrm>
        </p:grpSpPr>
        <p:pic>
          <p:nvPicPr>
            <p:cNvPr id="2" name="Picture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954408" y="3698323"/>
              <a:ext cx="310179" cy="310179"/>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332853" y="1232452"/>
              <a:ext cx="1071282" cy="1071282"/>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771093" y="3189533"/>
              <a:ext cx="731520" cy="731520"/>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685928" y="1272171"/>
              <a:ext cx="914400" cy="914400"/>
            </a:xfrm>
            <a:prstGeom prst="rect">
              <a:avLst/>
            </a:prstGeom>
          </p:spPr>
        </p:pic>
        <p:cxnSp>
          <p:nvCxnSpPr>
            <p:cNvPr id="14" name="Straight Arrow Connector 13"/>
            <p:cNvCxnSpPr/>
            <p:nvPr/>
          </p:nvCxnSpPr>
          <p:spPr>
            <a:xfrm>
              <a:off x="8857448" y="2330412"/>
              <a:ext cx="0" cy="689240"/>
            </a:xfrm>
            <a:prstGeom prst="straightConnector1">
              <a:avLst/>
            </a:prstGeom>
            <a:ln w="38100">
              <a:solidFill>
                <a:srgbClr val="81A936"/>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1136853" y="2330412"/>
              <a:ext cx="0" cy="689240"/>
            </a:xfrm>
            <a:prstGeom prst="straightConnector1">
              <a:avLst/>
            </a:prstGeom>
            <a:ln w="38100">
              <a:solidFill>
                <a:srgbClr val="81A93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5400000" flipV="1">
              <a:off x="10116148" y="3210673"/>
              <a:ext cx="0" cy="689240"/>
            </a:xfrm>
            <a:prstGeom prst="straightConnector1">
              <a:avLst/>
            </a:prstGeom>
            <a:ln w="38100">
              <a:solidFill>
                <a:srgbClr val="81A936"/>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479714" y="3196300"/>
              <a:ext cx="731520" cy="731520"/>
            </a:xfrm>
            <a:prstGeom prst="rect">
              <a:avLst/>
            </a:prstGeom>
          </p:spPr>
        </p:pic>
        <p:sp>
          <p:nvSpPr>
            <p:cNvPr id="19" name="TextBox 18"/>
            <p:cNvSpPr txBox="1"/>
            <p:nvPr/>
          </p:nvSpPr>
          <p:spPr>
            <a:xfrm>
              <a:off x="8472751" y="2490366"/>
              <a:ext cx="524595" cy="369332"/>
            </a:xfrm>
            <a:prstGeom prst="rect">
              <a:avLst/>
            </a:prstGeom>
            <a:noFill/>
          </p:spPr>
          <p:txBody>
            <a:bodyPr wrap="square" rtlCol="0">
              <a:spAutoFit/>
            </a:bodyPr>
            <a:lstStyle/>
            <a:p>
              <a:r>
                <a:rPr lang="en-US" dirty="0" smtClean="0">
                  <a:solidFill>
                    <a:schemeClr val="bg1">
                      <a:lumMod val="50000"/>
                    </a:schemeClr>
                  </a:solidFill>
                  <a:latin typeface="Roboto Light" charset="0"/>
                  <a:ea typeface="Roboto Light" charset="0"/>
                  <a:cs typeface="Roboto Light" charset="0"/>
                </a:rPr>
                <a:t>1.</a:t>
              </a:r>
              <a:endParaRPr lang="en-US" dirty="0">
                <a:solidFill>
                  <a:schemeClr val="bg1">
                    <a:lumMod val="50000"/>
                  </a:schemeClr>
                </a:solidFill>
                <a:latin typeface="Roboto Light" charset="0"/>
                <a:ea typeface="Roboto Light" charset="0"/>
                <a:cs typeface="Roboto Light" charset="0"/>
              </a:endParaRPr>
            </a:p>
          </p:txBody>
        </p:sp>
        <p:sp>
          <p:nvSpPr>
            <p:cNvPr id="20" name="TextBox 19"/>
            <p:cNvSpPr txBox="1"/>
            <p:nvPr/>
          </p:nvSpPr>
          <p:spPr>
            <a:xfrm>
              <a:off x="9936173" y="3189533"/>
              <a:ext cx="524595" cy="369332"/>
            </a:xfrm>
            <a:prstGeom prst="rect">
              <a:avLst/>
            </a:prstGeom>
            <a:noFill/>
          </p:spPr>
          <p:txBody>
            <a:bodyPr wrap="square" rtlCol="0">
              <a:spAutoFit/>
            </a:bodyPr>
            <a:lstStyle/>
            <a:p>
              <a:r>
                <a:rPr lang="en-US" dirty="0">
                  <a:solidFill>
                    <a:schemeClr val="bg1">
                      <a:lumMod val="50000"/>
                    </a:schemeClr>
                  </a:solidFill>
                  <a:latin typeface="Roboto Light" charset="0"/>
                  <a:ea typeface="Roboto Light" charset="0"/>
                  <a:cs typeface="Roboto Light" charset="0"/>
                </a:rPr>
                <a:t>2</a:t>
              </a:r>
              <a:r>
                <a:rPr lang="en-US" dirty="0" smtClean="0">
                  <a:solidFill>
                    <a:schemeClr val="bg1">
                      <a:lumMod val="50000"/>
                    </a:schemeClr>
                  </a:solidFill>
                  <a:latin typeface="Roboto Light" charset="0"/>
                  <a:ea typeface="Roboto Light" charset="0"/>
                  <a:cs typeface="Roboto Light" charset="0"/>
                </a:rPr>
                <a:t>.</a:t>
              </a:r>
              <a:endParaRPr lang="en-US" dirty="0">
                <a:solidFill>
                  <a:schemeClr val="bg1">
                    <a:lumMod val="50000"/>
                  </a:schemeClr>
                </a:solidFill>
                <a:latin typeface="Roboto Light" charset="0"/>
                <a:ea typeface="Roboto Light" charset="0"/>
                <a:cs typeface="Roboto Light" charset="0"/>
              </a:endParaRPr>
            </a:p>
          </p:txBody>
        </p:sp>
        <p:sp>
          <p:nvSpPr>
            <p:cNvPr id="21" name="TextBox 20"/>
            <p:cNvSpPr txBox="1"/>
            <p:nvPr/>
          </p:nvSpPr>
          <p:spPr>
            <a:xfrm>
              <a:off x="10958149" y="3364807"/>
              <a:ext cx="524595" cy="369332"/>
            </a:xfrm>
            <a:prstGeom prst="rect">
              <a:avLst/>
            </a:prstGeom>
            <a:noFill/>
          </p:spPr>
          <p:txBody>
            <a:bodyPr wrap="square" rtlCol="0">
              <a:spAutoFit/>
            </a:bodyPr>
            <a:lstStyle/>
            <a:p>
              <a:r>
                <a:rPr lang="en-US" dirty="0" smtClean="0">
                  <a:solidFill>
                    <a:schemeClr val="bg1">
                      <a:lumMod val="50000"/>
                    </a:schemeClr>
                  </a:solidFill>
                  <a:latin typeface="Roboto Light" charset="0"/>
                  <a:ea typeface="Roboto Light" charset="0"/>
                  <a:cs typeface="Roboto Light" charset="0"/>
                </a:rPr>
                <a:t>3.</a:t>
              </a:r>
              <a:endParaRPr lang="en-US" dirty="0">
                <a:solidFill>
                  <a:schemeClr val="bg1">
                    <a:lumMod val="50000"/>
                  </a:schemeClr>
                </a:solidFill>
                <a:latin typeface="Roboto Light" charset="0"/>
                <a:ea typeface="Roboto Light" charset="0"/>
                <a:cs typeface="Roboto Light" charset="0"/>
              </a:endParaRPr>
            </a:p>
          </p:txBody>
        </p:sp>
        <p:sp>
          <p:nvSpPr>
            <p:cNvPr id="24" name="TextBox 23"/>
            <p:cNvSpPr txBox="1"/>
            <p:nvPr/>
          </p:nvSpPr>
          <p:spPr>
            <a:xfrm>
              <a:off x="10771093" y="2490366"/>
              <a:ext cx="524595" cy="369332"/>
            </a:xfrm>
            <a:prstGeom prst="rect">
              <a:avLst/>
            </a:prstGeom>
            <a:noFill/>
          </p:spPr>
          <p:txBody>
            <a:bodyPr wrap="square" rtlCol="0">
              <a:spAutoFit/>
            </a:bodyPr>
            <a:lstStyle/>
            <a:p>
              <a:r>
                <a:rPr lang="en-US" dirty="0">
                  <a:solidFill>
                    <a:schemeClr val="bg1">
                      <a:lumMod val="50000"/>
                    </a:schemeClr>
                  </a:solidFill>
                  <a:latin typeface="Roboto Light" charset="0"/>
                  <a:ea typeface="Roboto Light" charset="0"/>
                  <a:cs typeface="Roboto Light" charset="0"/>
                </a:rPr>
                <a:t>4</a:t>
              </a:r>
              <a:r>
                <a:rPr lang="en-US" dirty="0" smtClean="0">
                  <a:solidFill>
                    <a:schemeClr val="bg1">
                      <a:lumMod val="50000"/>
                    </a:schemeClr>
                  </a:solidFill>
                  <a:latin typeface="Roboto Light" charset="0"/>
                  <a:ea typeface="Roboto Light" charset="0"/>
                  <a:cs typeface="Roboto Light" charset="0"/>
                </a:rPr>
                <a:t>.</a:t>
              </a:r>
              <a:endParaRPr lang="en-US" dirty="0">
                <a:solidFill>
                  <a:schemeClr val="bg1">
                    <a:lumMod val="50000"/>
                  </a:schemeClr>
                </a:solidFill>
                <a:latin typeface="Roboto Light" charset="0"/>
                <a:ea typeface="Roboto Light" charset="0"/>
                <a:cs typeface="Roboto Light" charset="0"/>
              </a:endParaRPr>
            </a:p>
          </p:txBody>
        </p:sp>
      </p:grpSp>
      <p:sp>
        <p:nvSpPr>
          <p:cNvPr id="23" name="Content Placeholder 2"/>
          <p:cNvSpPr txBox="1">
            <a:spLocks/>
          </p:cNvSpPr>
          <p:nvPr/>
        </p:nvSpPr>
        <p:spPr>
          <a:xfrm>
            <a:off x="8047008" y="4143652"/>
            <a:ext cx="3734175" cy="1946188"/>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spcBef>
                <a:spcPts val="400"/>
              </a:spcBef>
              <a:buClr>
                <a:schemeClr val="bg1">
                  <a:lumMod val="50000"/>
                </a:schemeClr>
              </a:buClr>
              <a:buFont typeface="+mj-lt"/>
              <a:buAutoNum type="arabicPeriod"/>
            </a:pPr>
            <a:r>
              <a:rPr lang="en-US" sz="1800" dirty="0" smtClean="0"/>
              <a:t>Vehicles live streams velocity data to OBD-II</a:t>
            </a:r>
          </a:p>
          <a:p>
            <a:pPr marL="457200" indent="-457200">
              <a:spcBef>
                <a:spcPts val="400"/>
              </a:spcBef>
              <a:buClr>
                <a:schemeClr val="bg1">
                  <a:lumMod val="50000"/>
                </a:schemeClr>
              </a:buClr>
              <a:buFont typeface="+mj-lt"/>
              <a:buAutoNum type="arabicPeriod"/>
            </a:pPr>
            <a:r>
              <a:rPr lang="en-US" sz="1800" dirty="0" smtClean="0"/>
              <a:t>OBD-II sends data to mobile via Bluetooth</a:t>
            </a:r>
          </a:p>
          <a:p>
            <a:pPr marL="457200" indent="-457200">
              <a:spcBef>
                <a:spcPts val="400"/>
              </a:spcBef>
              <a:buClr>
                <a:schemeClr val="bg1">
                  <a:lumMod val="50000"/>
                </a:schemeClr>
              </a:buClr>
              <a:buFont typeface="+mj-lt"/>
              <a:buAutoNum type="arabicPeriod"/>
            </a:pPr>
            <a:r>
              <a:rPr lang="en-US" sz="1800" dirty="0" smtClean="0"/>
              <a:t>Mobile derives distance via velocity and time</a:t>
            </a:r>
          </a:p>
          <a:p>
            <a:pPr marL="457200" indent="-457200">
              <a:spcBef>
                <a:spcPts val="400"/>
              </a:spcBef>
              <a:buClr>
                <a:schemeClr val="bg1">
                  <a:lumMod val="50000"/>
                </a:schemeClr>
              </a:buClr>
              <a:buFont typeface="+mj-lt"/>
              <a:buAutoNum type="arabicPeriod"/>
            </a:pPr>
            <a:r>
              <a:rPr lang="en-US" sz="1800" dirty="0" smtClean="0"/>
              <a:t>Distance is reported to WA state</a:t>
            </a:r>
          </a:p>
        </p:txBody>
      </p:sp>
    </p:spTree>
    <p:extLst>
      <p:ext uri="{BB962C8B-B14F-4D97-AF65-F5344CB8AC3E}">
        <p14:creationId xmlns:p14="http://schemas.microsoft.com/office/powerpoint/2010/main" val="7441017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7920318" y="0"/>
            <a:ext cx="4271682"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p:cNvGrpSpPr/>
          <p:nvPr/>
        </p:nvGrpSpPr>
        <p:grpSpPr>
          <a:xfrm>
            <a:off x="9369286" y="1258747"/>
            <a:ext cx="712694" cy="4169953"/>
            <a:chOff x="9396180" y="1258747"/>
            <a:chExt cx="712694" cy="4169953"/>
          </a:xfrm>
        </p:grpSpPr>
        <p:cxnSp>
          <p:nvCxnSpPr>
            <p:cNvPr id="55" name="Straight Connector 54"/>
            <p:cNvCxnSpPr/>
            <p:nvPr/>
          </p:nvCxnSpPr>
          <p:spPr>
            <a:xfrm>
              <a:off x="9752527" y="1258747"/>
              <a:ext cx="0" cy="373698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9396180" y="5120923"/>
              <a:ext cx="712694" cy="307777"/>
            </a:xfrm>
            <a:prstGeom prst="rect">
              <a:avLst/>
            </a:prstGeom>
            <a:noFill/>
          </p:spPr>
          <p:txBody>
            <a:bodyPr wrap="square" rtlCol="0">
              <a:spAutoFit/>
            </a:bodyPr>
            <a:lstStyle/>
            <a:p>
              <a:pPr algn="ctr"/>
              <a:r>
                <a:rPr lang="en-US" sz="1400" i="1" dirty="0" smtClean="0">
                  <a:solidFill>
                    <a:schemeClr val="bg1">
                      <a:lumMod val="50000"/>
                    </a:schemeClr>
                  </a:solidFill>
                  <a:latin typeface="Roboto Light" charset="0"/>
                  <a:ea typeface="Roboto Light" charset="0"/>
                  <a:cs typeface="Roboto Light" charset="0"/>
                </a:rPr>
                <a:t>Poor</a:t>
              </a:r>
              <a:endParaRPr lang="en-US" sz="1400" i="1" dirty="0">
                <a:solidFill>
                  <a:schemeClr val="bg1">
                    <a:lumMod val="50000"/>
                  </a:schemeClr>
                </a:solidFill>
                <a:latin typeface="Roboto Light" charset="0"/>
                <a:ea typeface="Roboto Light" charset="0"/>
                <a:cs typeface="Roboto Light" charset="0"/>
              </a:endParaRPr>
            </a:p>
          </p:txBody>
        </p:sp>
      </p:grpSp>
      <p:grpSp>
        <p:nvGrpSpPr>
          <p:cNvPr id="63" name="Group 62"/>
          <p:cNvGrpSpPr/>
          <p:nvPr/>
        </p:nvGrpSpPr>
        <p:grpSpPr>
          <a:xfrm>
            <a:off x="10262755" y="1258747"/>
            <a:ext cx="937164" cy="4178360"/>
            <a:chOff x="10138554" y="1258747"/>
            <a:chExt cx="937164" cy="4178360"/>
          </a:xfrm>
        </p:grpSpPr>
        <p:cxnSp>
          <p:nvCxnSpPr>
            <p:cNvPr id="58" name="Straight Connector 57"/>
            <p:cNvCxnSpPr/>
            <p:nvPr/>
          </p:nvCxnSpPr>
          <p:spPr>
            <a:xfrm>
              <a:off x="10607136" y="1258747"/>
              <a:ext cx="0" cy="373698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10138554" y="5129330"/>
              <a:ext cx="937164" cy="307777"/>
            </a:xfrm>
            <a:prstGeom prst="rect">
              <a:avLst/>
            </a:prstGeom>
            <a:noFill/>
          </p:spPr>
          <p:txBody>
            <a:bodyPr wrap="square" rtlCol="0">
              <a:spAutoFit/>
            </a:bodyPr>
            <a:lstStyle/>
            <a:p>
              <a:pPr algn="ctr"/>
              <a:r>
                <a:rPr lang="en-US" sz="1400" i="1" dirty="0" smtClean="0">
                  <a:solidFill>
                    <a:schemeClr val="bg1">
                      <a:lumMod val="50000"/>
                    </a:schemeClr>
                  </a:solidFill>
                  <a:latin typeface="Roboto Light" charset="0"/>
                  <a:ea typeface="Roboto Light" charset="0"/>
                  <a:cs typeface="Roboto Light" charset="0"/>
                </a:rPr>
                <a:t>Moderate</a:t>
              </a:r>
              <a:endParaRPr lang="en-US" sz="1400" i="1" dirty="0">
                <a:solidFill>
                  <a:schemeClr val="bg1">
                    <a:lumMod val="50000"/>
                  </a:schemeClr>
                </a:solidFill>
                <a:latin typeface="Roboto Light" charset="0"/>
                <a:ea typeface="Roboto Light" charset="0"/>
                <a:cs typeface="Roboto Light" charset="0"/>
              </a:endParaRPr>
            </a:p>
          </p:txBody>
        </p:sp>
      </p:grpSp>
      <p:grpSp>
        <p:nvGrpSpPr>
          <p:cNvPr id="62" name="Group 61"/>
          <p:cNvGrpSpPr/>
          <p:nvPr/>
        </p:nvGrpSpPr>
        <p:grpSpPr>
          <a:xfrm>
            <a:off x="11353800" y="1258747"/>
            <a:ext cx="937164" cy="4178360"/>
            <a:chOff x="11353800" y="1258747"/>
            <a:chExt cx="937164" cy="4178360"/>
          </a:xfrm>
        </p:grpSpPr>
        <p:cxnSp>
          <p:nvCxnSpPr>
            <p:cNvPr id="60" name="Straight Connector 59"/>
            <p:cNvCxnSpPr/>
            <p:nvPr/>
          </p:nvCxnSpPr>
          <p:spPr>
            <a:xfrm>
              <a:off x="11822382" y="1258747"/>
              <a:ext cx="0" cy="373698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1353800" y="5129330"/>
              <a:ext cx="937164" cy="307777"/>
            </a:xfrm>
            <a:prstGeom prst="rect">
              <a:avLst/>
            </a:prstGeom>
            <a:noFill/>
          </p:spPr>
          <p:txBody>
            <a:bodyPr wrap="square" rtlCol="0">
              <a:spAutoFit/>
            </a:bodyPr>
            <a:lstStyle/>
            <a:p>
              <a:pPr algn="ctr"/>
              <a:r>
                <a:rPr lang="en-US" sz="1400" i="1" dirty="0" smtClean="0">
                  <a:solidFill>
                    <a:schemeClr val="bg1">
                      <a:lumMod val="50000"/>
                    </a:schemeClr>
                  </a:solidFill>
                  <a:latin typeface="Roboto Light" charset="0"/>
                  <a:ea typeface="Roboto Light" charset="0"/>
                  <a:cs typeface="Roboto Light" charset="0"/>
                </a:rPr>
                <a:t>Excellent</a:t>
              </a:r>
              <a:endParaRPr lang="en-US" sz="1400" i="1" dirty="0">
                <a:solidFill>
                  <a:schemeClr val="bg1">
                    <a:lumMod val="50000"/>
                  </a:schemeClr>
                </a:solidFill>
                <a:latin typeface="Roboto Light" charset="0"/>
                <a:ea typeface="Roboto Light" charset="0"/>
                <a:cs typeface="Roboto Light" charset="0"/>
              </a:endParaRPr>
            </a:p>
          </p:txBody>
        </p:sp>
      </p:grpSp>
      <p:sp>
        <p:nvSpPr>
          <p:cNvPr id="4" name="Date Placeholder 3"/>
          <p:cNvSpPr>
            <a:spLocks noGrp="1"/>
          </p:cNvSpPr>
          <p:nvPr>
            <p:ph type="dt" sz="half" idx="10"/>
          </p:nvPr>
        </p:nvSpPr>
        <p:spPr/>
        <p:txBody>
          <a:bodyPr/>
          <a:lstStyle/>
          <a:p>
            <a:fld id="{463A6B4F-78E9-8745-B33B-AEF09DEF90E5}" type="datetime3">
              <a:rPr lang="en-US" smtClean="0"/>
              <a:t>8 March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42</a:t>
            </a:fld>
            <a:endParaRPr lang="en-US" dirty="0"/>
          </a:p>
        </p:txBody>
      </p:sp>
      <p:sp>
        <p:nvSpPr>
          <p:cNvPr id="7" name="Title 1"/>
          <p:cNvSpPr txBox="1">
            <a:spLocks/>
          </p:cNvSpPr>
          <p:nvPr/>
        </p:nvSpPr>
        <p:spPr>
          <a:xfrm>
            <a:off x="484632" y="365125"/>
            <a:ext cx="11116235" cy="867327"/>
          </a:xfrm>
          <a:prstGeom prst="rect">
            <a:avLst/>
          </a:prstGeom>
        </p:spPr>
        <p:txBody>
          <a:bodyPr anchor="t"/>
          <a:lstStyle>
            <a:lvl1pPr algn="l" defTabSz="914400" rtl="0" eaLnBrk="1" latinLnBrk="0" hangingPunct="1">
              <a:lnSpc>
                <a:spcPct val="90000"/>
              </a:lnSpc>
              <a:spcBef>
                <a:spcPct val="0"/>
              </a:spcBef>
              <a:buNone/>
              <a:defRPr sz="3600" b="0" i="0" kern="1200" baseline="0">
                <a:solidFill>
                  <a:srgbClr val="016874"/>
                </a:solidFill>
                <a:latin typeface="Roboto" charset="0"/>
                <a:ea typeface="Roboto" charset="0"/>
                <a:cs typeface="Roboto" charset="0"/>
              </a:defRPr>
            </a:lvl1pPr>
          </a:lstStyle>
          <a:p>
            <a:r>
              <a:rPr lang="en-US" sz="3200" dirty="0" smtClean="0"/>
              <a:t>1. </a:t>
            </a:r>
            <a:r>
              <a:rPr lang="en-US" sz="3200" dirty="0"/>
              <a:t>OBD-II &amp; </a:t>
            </a:r>
            <a:r>
              <a:rPr lang="en-US" sz="3200" dirty="0" smtClean="0"/>
              <a:t>App Using </a:t>
            </a:r>
            <a:r>
              <a:rPr lang="en-US" sz="3200" dirty="0"/>
              <a:t>V</a:t>
            </a:r>
            <a:r>
              <a:rPr lang="en-US" sz="3200" dirty="0" smtClean="0"/>
              <a:t>elocity Output</a:t>
            </a:r>
            <a:endParaRPr lang="en-US" sz="3200" dirty="0"/>
          </a:p>
        </p:txBody>
      </p:sp>
      <p:sp>
        <p:nvSpPr>
          <p:cNvPr id="15" name="Rectangle 14"/>
          <p:cNvSpPr/>
          <p:nvPr/>
        </p:nvSpPr>
        <p:spPr>
          <a:xfrm>
            <a:off x="484632" y="1517855"/>
            <a:ext cx="3424519" cy="3477875"/>
          </a:xfrm>
          <a:prstGeom prst="rect">
            <a:avLst/>
          </a:prstGeom>
        </p:spPr>
        <p:txBody>
          <a:bodyPr wrap="square">
            <a:spAutoFit/>
          </a:bodyPr>
          <a:lstStyle/>
          <a:p>
            <a:r>
              <a:rPr lang="en-US" sz="2100" dirty="0" smtClean="0">
                <a:solidFill>
                  <a:srgbClr val="016874"/>
                </a:solidFill>
                <a:latin typeface="Roboto" charset="0"/>
                <a:ea typeface="Roboto" charset="0"/>
                <a:cs typeface="Roboto" charset="0"/>
              </a:rPr>
              <a:t>Strengths</a:t>
            </a:r>
          </a:p>
          <a:p>
            <a:r>
              <a:rPr lang="en-US" sz="1000" dirty="0" smtClean="0">
                <a:solidFill>
                  <a:srgbClr val="016874"/>
                </a:solidFill>
                <a:latin typeface="Roboto" charset="0"/>
                <a:ea typeface="Roboto" charset="0"/>
                <a:cs typeface="Roboto" charset="0"/>
              </a:rPr>
              <a:t> </a:t>
            </a:r>
            <a:endParaRPr lang="en-US" sz="1000" dirty="0">
              <a:solidFill>
                <a:srgbClr val="016874"/>
              </a:solidFill>
              <a:latin typeface="Roboto" charset="0"/>
              <a:ea typeface="Roboto" charset="0"/>
              <a:cs typeface="Roboto" charset="0"/>
            </a:endParaRPr>
          </a:p>
          <a:p>
            <a:pPr marL="285750" lvl="0" indent="-285750">
              <a:buClr>
                <a:srgbClr val="81A936"/>
              </a:buClr>
              <a:buFont typeface="Arial" charset="0"/>
              <a:buChar char="•"/>
            </a:pPr>
            <a:r>
              <a:rPr lang="en-US" sz="2100" dirty="0">
                <a:latin typeface="Roboto Light" charset="0"/>
                <a:ea typeface="Roboto Light" charset="0"/>
                <a:cs typeface="Roboto Light" charset="0"/>
              </a:rPr>
              <a:t>Location is not being tracked at all times</a:t>
            </a:r>
          </a:p>
          <a:p>
            <a:pPr marL="285750" lvl="0" indent="-285750">
              <a:buClr>
                <a:srgbClr val="81A936"/>
              </a:buClr>
              <a:buFont typeface="Arial" charset="0"/>
              <a:buChar char="•"/>
            </a:pPr>
            <a:r>
              <a:rPr lang="en-US" sz="2100" dirty="0">
                <a:latin typeface="Roboto Light" charset="0"/>
                <a:ea typeface="Roboto Light" charset="0"/>
                <a:cs typeface="Roboto Light" charset="0"/>
              </a:rPr>
              <a:t>Minimal battery usage and computation required from mobile device</a:t>
            </a:r>
          </a:p>
          <a:p>
            <a:pPr marL="285750" indent="-285750">
              <a:buClr>
                <a:srgbClr val="81A936"/>
              </a:buClr>
              <a:buFont typeface="Arial" charset="0"/>
              <a:buChar char="•"/>
            </a:pPr>
            <a:r>
              <a:rPr lang="en-US" sz="2100" dirty="0">
                <a:latin typeface="Roboto Light" charset="0"/>
                <a:ea typeface="Roboto Light" charset="0"/>
                <a:cs typeface="Roboto Light" charset="0"/>
              </a:rPr>
              <a:t>All cars after 2006 have OBD-II ports (cars prior to 1996 have OBD-I) </a:t>
            </a:r>
          </a:p>
        </p:txBody>
      </p:sp>
      <p:sp>
        <p:nvSpPr>
          <p:cNvPr id="20" name="Rectangle 19"/>
          <p:cNvSpPr/>
          <p:nvPr/>
        </p:nvSpPr>
        <p:spPr>
          <a:xfrm>
            <a:off x="3904132" y="1532270"/>
            <a:ext cx="3738282" cy="4124206"/>
          </a:xfrm>
          <a:prstGeom prst="rect">
            <a:avLst/>
          </a:prstGeom>
        </p:spPr>
        <p:txBody>
          <a:bodyPr wrap="square">
            <a:spAutoFit/>
          </a:bodyPr>
          <a:lstStyle/>
          <a:p>
            <a:r>
              <a:rPr lang="en-US" sz="2100" dirty="0" smtClean="0">
                <a:solidFill>
                  <a:srgbClr val="016874"/>
                </a:solidFill>
                <a:latin typeface="Roboto" charset="0"/>
                <a:ea typeface="Roboto" charset="0"/>
                <a:cs typeface="Roboto" charset="0"/>
              </a:rPr>
              <a:t>Weaknesses</a:t>
            </a:r>
          </a:p>
          <a:p>
            <a:r>
              <a:rPr lang="en-US" sz="1000" dirty="0" smtClean="0">
                <a:solidFill>
                  <a:srgbClr val="016874"/>
                </a:solidFill>
                <a:latin typeface="Roboto" charset="0"/>
                <a:ea typeface="Roboto" charset="0"/>
                <a:cs typeface="Roboto" charset="0"/>
              </a:rPr>
              <a:t> </a:t>
            </a:r>
            <a:endParaRPr lang="en-US" sz="1000" dirty="0">
              <a:solidFill>
                <a:srgbClr val="016874"/>
              </a:solidFill>
              <a:latin typeface="Roboto" charset="0"/>
              <a:ea typeface="Roboto" charset="0"/>
              <a:cs typeface="Roboto" charset="0"/>
            </a:endParaRPr>
          </a:p>
          <a:p>
            <a:pPr marL="285750" lvl="0" indent="-285750">
              <a:buClr>
                <a:srgbClr val="81A936"/>
              </a:buClr>
              <a:buFont typeface="Arial" charset="0"/>
              <a:buChar char="•"/>
            </a:pPr>
            <a:r>
              <a:rPr lang="en-US" sz="2100" dirty="0">
                <a:latin typeface="Roboto Light" charset="0"/>
                <a:ea typeface="Roboto Light" charset="0"/>
                <a:cs typeface="Roboto Light" charset="0"/>
              </a:rPr>
              <a:t>Inability to determine private road usage</a:t>
            </a:r>
          </a:p>
          <a:p>
            <a:pPr marL="285750" lvl="0" indent="-285750">
              <a:buClr>
                <a:srgbClr val="81A936"/>
              </a:buClr>
              <a:buFont typeface="Arial" charset="0"/>
              <a:buChar char="•"/>
            </a:pPr>
            <a:r>
              <a:rPr lang="en-US" sz="2100" dirty="0">
                <a:latin typeface="Roboto Light" charset="0"/>
                <a:ea typeface="Roboto Light" charset="0"/>
                <a:cs typeface="Roboto Light" charset="0"/>
              </a:rPr>
              <a:t>Can accurate distance be determined from the vehicle’s velocity by time. IE: is data being fed to us at an accurate enough rate?</a:t>
            </a:r>
          </a:p>
          <a:p>
            <a:pPr marL="285750" lvl="0" indent="-285750">
              <a:buClr>
                <a:srgbClr val="81A936"/>
              </a:buClr>
              <a:buFont typeface="Arial" charset="0"/>
              <a:buChar char="•"/>
            </a:pPr>
            <a:r>
              <a:rPr lang="en-US" sz="2100" dirty="0">
                <a:latin typeface="Roboto Light" charset="0"/>
                <a:ea typeface="Roboto Light" charset="0"/>
                <a:cs typeface="Roboto Light" charset="0"/>
              </a:rPr>
              <a:t>Hardware component required</a:t>
            </a:r>
          </a:p>
          <a:p>
            <a:pPr marL="285750" indent="-285750">
              <a:buClr>
                <a:srgbClr val="81A936"/>
              </a:buClr>
              <a:buFont typeface="Arial" charset="0"/>
              <a:buChar char="•"/>
            </a:pPr>
            <a:r>
              <a:rPr lang="en-US" sz="2100" dirty="0">
                <a:latin typeface="Roboto Light" charset="0"/>
                <a:ea typeface="Roboto Light" charset="0"/>
                <a:cs typeface="Roboto Light" charset="0"/>
              </a:rPr>
              <a:t>WIFI only for iOS </a:t>
            </a:r>
            <a:r>
              <a:rPr lang="en-US" sz="2100" dirty="0" smtClean="0">
                <a:latin typeface="Roboto Light" charset="0"/>
                <a:ea typeface="Roboto Light" charset="0"/>
                <a:cs typeface="Roboto Light" charset="0"/>
              </a:rPr>
              <a:t>devices</a:t>
            </a:r>
            <a:r>
              <a:rPr lang="mr-IN" sz="2100" dirty="0" smtClean="0">
                <a:latin typeface="Roboto Light" charset="0"/>
                <a:ea typeface="Roboto Light" charset="0"/>
                <a:cs typeface="Roboto Light" charset="0"/>
              </a:rPr>
              <a:t>–</a:t>
            </a:r>
            <a:r>
              <a:rPr lang="en-US" sz="2100" dirty="0" smtClean="0">
                <a:latin typeface="Roboto Light" charset="0"/>
                <a:ea typeface="Roboto Light" charset="0"/>
                <a:cs typeface="Roboto Light" charset="0"/>
              </a:rPr>
              <a:t> </a:t>
            </a:r>
            <a:r>
              <a:rPr lang="en-US" sz="2100" dirty="0" smtClean="0">
                <a:latin typeface="Roboto" charset="0"/>
                <a:ea typeface="Roboto" charset="0"/>
                <a:cs typeface="Roboto" charset="0"/>
              </a:rPr>
              <a:t>See Appendix II</a:t>
            </a:r>
            <a:endParaRPr lang="en-US" sz="2100" dirty="0">
              <a:latin typeface="Roboto" charset="0"/>
              <a:ea typeface="Roboto" charset="0"/>
              <a:cs typeface="Roboto" charset="0"/>
            </a:endParaRPr>
          </a:p>
        </p:txBody>
      </p:sp>
      <p:sp>
        <p:nvSpPr>
          <p:cNvPr id="23" name="Content Placeholder 2"/>
          <p:cNvSpPr txBox="1">
            <a:spLocks/>
          </p:cNvSpPr>
          <p:nvPr/>
        </p:nvSpPr>
        <p:spPr>
          <a:xfrm>
            <a:off x="484094" y="863128"/>
            <a:ext cx="5186082" cy="437527"/>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a:solidFill>
                  <a:srgbClr val="81A936"/>
                </a:solidFill>
                <a:latin typeface="Roboto" charset="0"/>
                <a:ea typeface="Roboto" charset="0"/>
                <a:cs typeface="Roboto" charset="0"/>
              </a:rPr>
              <a:t>Cost-Benefit Analysis &amp; Criteria Evaluation</a:t>
            </a:r>
          </a:p>
        </p:txBody>
      </p:sp>
      <p:sp>
        <p:nvSpPr>
          <p:cNvPr id="24" name="Content Placeholder 2"/>
          <p:cNvSpPr txBox="1">
            <a:spLocks/>
          </p:cNvSpPr>
          <p:nvPr/>
        </p:nvSpPr>
        <p:spPr>
          <a:xfrm>
            <a:off x="8002973" y="425601"/>
            <a:ext cx="3725371" cy="437527"/>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dirty="0" smtClean="0">
                <a:solidFill>
                  <a:srgbClr val="81A936"/>
                </a:solidFill>
                <a:latin typeface="Roboto" charset="0"/>
                <a:ea typeface="Roboto" charset="0"/>
                <a:cs typeface="Roboto" charset="0"/>
              </a:rPr>
              <a:t>Criteria Scoring</a:t>
            </a:r>
            <a:endParaRPr lang="en-US" sz="2400" dirty="0">
              <a:solidFill>
                <a:srgbClr val="81A936"/>
              </a:solidFill>
              <a:latin typeface="Roboto" charset="0"/>
              <a:ea typeface="Roboto" charset="0"/>
              <a:cs typeface="Roboto" charset="0"/>
            </a:endParaRPr>
          </a:p>
        </p:txBody>
      </p:sp>
      <p:grpSp>
        <p:nvGrpSpPr>
          <p:cNvPr id="27" name="Group 26"/>
          <p:cNvGrpSpPr/>
          <p:nvPr/>
        </p:nvGrpSpPr>
        <p:grpSpPr>
          <a:xfrm>
            <a:off x="8095129" y="1074081"/>
            <a:ext cx="3825064" cy="369332"/>
            <a:chOff x="7920318" y="1302680"/>
            <a:chExt cx="3825064" cy="369332"/>
          </a:xfrm>
        </p:grpSpPr>
        <p:sp>
          <p:nvSpPr>
            <p:cNvPr id="25" name="TextBox 24"/>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Privacy</a:t>
              </a:r>
              <a:endParaRPr lang="en-US" dirty="0">
                <a:latin typeface="Roboto Light" charset="0"/>
                <a:ea typeface="Roboto Light" charset="0"/>
                <a:cs typeface="Roboto Light" charset="0"/>
              </a:endParaRPr>
            </a:p>
          </p:txBody>
        </p:sp>
        <p:sp>
          <p:nvSpPr>
            <p:cNvPr id="26" name="Rectangle 25"/>
            <p:cNvSpPr/>
            <p:nvPr/>
          </p:nvSpPr>
          <p:spPr>
            <a:xfrm>
              <a:off x="9550822" y="1350186"/>
              <a:ext cx="219456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31" name="Group 30"/>
          <p:cNvGrpSpPr/>
          <p:nvPr/>
        </p:nvGrpSpPr>
        <p:grpSpPr>
          <a:xfrm>
            <a:off x="8095129" y="1630599"/>
            <a:ext cx="2179145" cy="369332"/>
            <a:chOff x="7920318" y="1302680"/>
            <a:chExt cx="2179145" cy="369332"/>
          </a:xfrm>
        </p:grpSpPr>
        <p:sp>
          <p:nvSpPr>
            <p:cNvPr id="32" name="TextBox 31"/>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Accuracy</a:t>
              </a:r>
              <a:endParaRPr lang="en-US" dirty="0">
                <a:latin typeface="Roboto Light" charset="0"/>
                <a:ea typeface="Roboto Light" charset="0"/>
                <a:cs typeface="Roboto Light" charset="0"/>
              </a:endParaRPr>
            </a:p>
          </p:txBody>
        </p:sp>
        <p:sp>
          <p:nvSpPr>
            <p:cNvPr id="33" name="Rectangle 32"/>
            <p:cNvSpPr/>
            <p:nvPr/>
          </p:nvSpPr>
          <p:spPr>
            <a:xfrm>
              <a:off x="9550823" y="1350186"/>
              <a:ext cx="54864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34" name="Group 33"/>
          <p:cNvGrpSpPr/>
          <p:nvPr/>
        </p:nvGrpSpPr>
        <p:grpSpPr>
          <a:xfrm>
            <a:off x="7965681" y="2187117"/>
            <a:ext cx="3222993" cy="353943"/>
            <a:chOff x="7790870" y="1302680"/>
            <a:chExt cx="3222993" cy="353943"/>
          </a:xfrm>
        </p:grpSpPr>
        <p:sp>
          <p:nvSpPr>
            <p:cNvPr id="35" name="TextBox 34"/>
            <p:cNvSpPr txBox="1"/>
            <p:nvPr/>
          </p:nvSpPr>
          <p:spPr>
            <a:xfrm>
              <a:off x="7790870" y="1302680"/>
              <a:ext cx="1717106" cy="353943"/>
            </a:xfrm>
            <a:prstGeom prst="rect">
              <a:avLst/>
            </a:prstGeom>
            <a:noFill/>
          </p:spPr>
          <p:txBody>
            <a:bodyPr wrap="square" rtlCol="0">
              <a:spAutoFit/>
            </a:bodyPr>
            <a:lstStyle/>
            <a:p>
              <a:pPr algn="r"/>
              <a:r>
                <a:rPr lang="en-US" sz="1700" spc="-50" dirty="0" smtClean="0">
                  <a:latin typeface="Roboto Light" charset="0"/>
                  <a:ea typeface="Roboto Light" charset="0"/>
                  <a:cs typeface="Roboto Light" charset="0"/>
                </a:rPr>
                <a:t>Fraud Mitigation</a:t>
              </a:r>
              <a:endParaRPr lang="en-US" sz="1700" spc="-50" dirty="0">
                <a:latin typeface="Roboto Light" charset="0"/>
                <a:ea typeface="Roboto Light" charset="0"/>
                <a:cs typeface="Roboto Light" charset="0"/>
              </a:endParaRPr>
            </a:p>
          </p:txBody>
        </p:sp>
        <p:sp>
          <p:nvSpPr>
            <p:cNvPr id="36" name="Rectangle 35"/>
            <p:cNvSpPr/>
            <p:nvPr/>
          </p:nvSpPr>
          <p:spPr>
            <a:xfrm>
              <a:off x="9550823" y="1350186"/>
              <a:ext cx="146304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37" name="Group 36"/>
          <p:cNvGrpSpPr/>
          <p:nvPr/>
        </p:nvGrpSpPr>
        <p:grpSpPr>
          <a:xfrm>
            <a:off x="8095129" y="2728246"/>
            <a:ext cx="3093545" cy="369332"/>
            <a:chOff x="7920318" y="1302680"/>
            <a:chExt cx="3093545" cy="369332"/>
          </a:xfrm>
        </p:grpSpPr>
        <p:sp>
          <p:nvSpPr>
            <p:cNvPr id="38" name="TextBox 37"/>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Ease of use</a:t>
              </a:r>
              <a:endParaRPr lang="en-US" dirty="0">
                <a:latin typeface="Roboto Light" charset="0"/>
                <a:ea typeface="Roboto Light" charset="0"/>
                <a:cs typeface="Roboto Light" charset="0"/>
              </a:endParaRPr>
            </a:p>
          </p:txBody>
        </p:sp>
        <p:sp>
          <p:nvSpPr>
            <p:cNvPr id="39" name="Rectangle 38"/>
            <p:cNvSpPr/>
            <p:nvPr/>
          </p:nvSpPr>
          <p:spPr>
            <a:xfrm>
              <a:off x="9550823" y="1350186"/>
              <a:ext cx="146304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40" name="Group 39"/>
          <p:cNvGrpSpPr/>
          <p:nvPr/>
        </p:nvGrpSpPr>
        <p:grpSpPr>
          <a:xfrm>
            <a:off x="8095129" y="3284764"/>
            <a:ext cx="3733624" cy="369332"/>
            <a:chOff x="7920318" y="1302680"/>
            <a:chExt cx="3733624" cy="369332"/>
          </a:xfrm>
        </p:grpSpPr>
        <p:sp>
          <p:nvSpPr>
            <p:cNvPr id="41" name="TextBox 40"/>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Market size</a:t>
              </a:r>
              <a:endParaRPr lang="en-US" dirty="0">
                <a:latin typeface="Roboto Light" charset="0"/>
                <a:ea typeface="Roboto Light" charset="0"/>
                <a:cs typeface="Roboto Light" charset="0"/>
              </a:endParaRPr>
            </a:p>
          </p:txBody>
        </p:sp>
        <p:sp>
          <p:nvSpPr>
            <p:cNvPr id="42" name="Rectangle 41"/>
            <p:cNvSpPr/>
            <p:nvPr/>
          </p:nvSpPr>
          <p:spPr>
            <a:xfrm>
              <a:off x="9550822" y="1350186"/>
              <a:ext cx="210312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43" name="Group 42"/>
          <p:cNvGrpSpPr/>
          <p:nvPr/>
        </p:nvGrpSpPr>
        <p:grpSpPr>
          <a:xfrm>
            <a:off x="8095129" y="3841282"/>
            <a:ext cx="2636345" cy="369332"/>
            <a:chOff x="7920318" y="1302680"/>
            <a:chExt cx="2636345" cy="369332"/>
          </a:xfrm>
        </p:grpSpPr>
        <p:sp>
          <p:nvSpPr>
            <p:cNvPr id="44" name="TextBox 43"/>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Cost</a:t>
              </a:r>
              <a:endParaRPr lang="en-US" dirty="0">
                <a:latin typeface="Roboto Light" charset="0"/>
                <a:ea typeface="Roboto Light" charset="0"/>
                <a:cs typeface="Roboto Light" charset="0"/>
              </a:endParaRPr>
            </a:p>
          </p:txBody>
        </p:sp>
        <p:sp>
          <p:nvSpPr>
            <p:cNvPr id="45" name="Rectangle 44"/>
            <p:cNvSpPr/>
            <p:nvPr/>
          </p:nvSpPr>
          <p:spPr>
            <a:xfrm>
              <a:off x="9550823" y="1350186"/>
              <a:ext cx="100584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49" name="Group 48"/>
          <p:cNvGrpSpPr/>
          <p:nvPr/>
        </p:nvGrpSpPr>
        <p:grpSpPr>
          <a:xfrm>
            <a:off x="7946673" y="4397799"/>
            <a:ext cx="3882080" cy="369332"/>
            <a:chOff x="7771862" y="1302680"/>
            <a:chExt cx="3882080" cy="369332"/>
          </a:xfrm>
        </p:grpSpPr>
        <p:sp>
          <p:nvSpPr>
            <p:cNvPr id="50" name="TextBox 49"/>
            <p:cNvSpPr txBox="1"/>
            <p:nvPr/>
          </p:nvSpPr>
          <p:spPr>
            <a:xfrm>
              <a:off x="7771862" y="1302680"/>
              <a:ext cx="1736113"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Battery Impact</a:t>
              </a:r>
              <a:endParaRPr lang="en-US" dirty="0">
                <a:latin typeface="Roboto Light" charset="0"/>
                <a:ea typeface="Roboto Light" charset="0"/>
                <a:cs typeface="Roboto Light" charset="0"/>
              </a:endParaRPr>
            </a:p>
          </p:txBody>
        </p:sp>
        <p:sp>
          <p:nvSpPr>
            <p:cNvPr id="51" name="Rectangle 50"/>
            <p:cNvSpPr/>
            <p:nvPr/>
          </p:nvSpPr>
          <p:spPr>
            <a:xfrm>
              <a:off x="9550822" y="1350186"/>
              <a:ext cx="210312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pic>
        <p:nvPicPr>
          <p:cNvPr id="52" name="Picture 5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353800" y="6296233"/>
            <a:ext cx="841248" cy="566441"/>
          </a:xfrm>
          <a:prstGeom prst="rect">
            <a:avLst/>
          </a:prstGeom>
        </p:spPr>
      </p:pic>
      <p:sp>
        <p:nvSpPr>
          <p:cNvPr id="65" name="TextBox 64"/>
          <p:cNvSpPr txBox="1"/>
          <p:nvPr/>
        </p:nvSpPr>
        <p:spPr>
          <a:xfrm>
            <a:off x="9528313" y="5527630"/>
            <a:ext cx="2663687" cy="307777"/>
          </a:xfrm>
          <a:prstGeom prst="rect">
            <a:avLst/>
          </a:prstGeom>
          <a:noFill/>
        </p:spPr>
        <p:txBody>
          <a:bodyPr wrap="square" rtlCol="0">
            <a:spAutoFit/>
          </a:bodyPr>
          <a:lstStyle/>
          <a:p>
            <a:pPr algn="ctr"/>
            <a:r>
              <a:rPr lang="en-US" sz="1400" dirty="0" smtClean="0">
                <a:solidFill>
                  <a:schemeClr val="tx1">
                    <a:lumMod val="65000"/>
                    <a:lumOff val="35000"/>
                  </a:schemeClr>
                </a:solidFill>
                <a:latin typeface="Roboto Light" charset="0"/>
                <a:ea typeface="Roboto Light" charset="0"/>
                <a:cs typeface="Roboto Light" charset="0"/>
              </a:rPr>
              <a:t>Utility to the user</a:t>
            </a:r>
            <a:endParaRPr lang="en-US" sz="1400" dirty="0">
              <a:solidFill>
                <a:schemeClr val="tx1">
                  <a:lumMod val="65000"/>
                  <a:lumOff val="35000"/>
                </a:schemeClr>
              </a:solidFill>
              <a:latin typeface="Roboto Light" charset="0"/>
              <a:ea typeface="Roboto Light" charset="0"/>
              <a:cs typeface="Roboto Light" charset="0"/>
            </a:endParaRPr>
          </a:p>
        </p:txBody>
      </p:sp>
    </p:spTree>
    <p:extLst>
      <p:ext uri="{BB962C8B-B14F-4D97-AF65-F5344CB8AC3E}">
        <p14:creationId xmlns:p14="http://schemas.microsoft.com/office/powerpoint/2010/main" val="20227790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alphaModFix amt="26000"/>
            <a:extLst>
              <a:ext uri="{28A0092B-C50C-407E-A947-70E740481C1C}">
                <a14:useLocalDpi xmlns:a14="http://schemas.microsoft.com/office/drawing/2010/main"/>
              </a:ext>
            </a:extLst>
          </a:blip>
          <a:stretch>
            <a:fillRect/>
          </a:stretch>
        </p:blipFill>
        <p:spPr>
          <a:xfrm>
            <a:off x="9403601" y="2964898"/>
            <a:ext cx="1073554" cy="1073554"/>
          </a:xfrm>
          <a:prstGeom prst="rect">
            <a:avLst/>
          </a:prstGeom>
        </p:spPr>
      </p:pic>
      <p:sp>
        <p:nvSpPr>
          <p:cNvPr id="3" name="Content Placeholder 2"/>
          <p:cNvSpPr>
            <a:spLocks noGrp="1"/>
          </p:cNvSpPr>
          <p:nvPr>
            <p:ph idx="1"/>
          </p:nvPr>
        </p:nvSpPr>
        <p:spPr>
          <a:xfrm>
            <a:off x="484094" y="1491285"/>
            <a:ext cx="7109012" cy="4685678"/>
          </a:xfrm>
        </p:spPr>
        <p:txBody>
          <a:bodyPr/>
          <a:lstStyle/>
          <a:p>
            <a:pPr lvl="0"/>
            <a:r>
              <a:rPr lang="en-US" sz="2400" dirty="0"/>
              <a:t>Place an OBD-II Bluetooth/WIFI device in the user’s vehicle to verify the user is driving</a:t>
            </a:r>
          </a:p>
          <a:p>
            <a:pPr lvl="0"/>
            <a:r>
              <a:rPr lang="en-US" sz="2400" dirty="0"/>
              <a:t>When the user’s phone detects a Bluetooth/WIFI signal matching the specified ID within a range (noting the phone is within range to the car), location will begin being tracked</a:t>
            </a:r>
          </a:p>
          <a:p>
            <a:pPr lvl="0"/>
            <a:r>
              <a:rPr lang="en-US" sz="2400" dirty="0"/>
              <a:t>Helps mitigate the possibility of false tracking when the user is on a bus or traveling in a similar pattern to driving a car</a:t>
            </a:r>
          </a:p>
        </p:txBody>
      </p:sp>
      <p:sp>
        <p:nvSpPr>
          <p:cNvPr id="4" name="Date Placeholder 3"/>
          <p:cNvSpPr>
            <a:spLocks noGrp="1"/>
          </p:cNvSpPr>
          <p:nvPr>
            <p:ph type="dt" sz="half" idx="10"/>
          </p:nvPr>
        </p:nvSpPr>
        <p:spPr/>
        <p:txBody>
          <a:bodyPr/>
          <a:lstStyle/>
          <a:p>
            <a:fld id="{5A5E1268-A8CC-1343-A2EA-196707BE25C0}" type="datetime3">
              <a:rPr lang="en-US" smtClean="0"/>
              <a:t>8 March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43</a:t>
            </a:fld>
            <a:endParaRPr lang="en-US" dirty="0"/>
          </a:p>
        </p:txBody>
      </p:sp>
      <p:sp>
        <p:nvSpPr>
          <p:cNvPr id="7" name="Title 1"/>
          <p:cNvSpPr txBox="1">
            <a:spLocks/>
          </p:cNvSpPr>
          <p:nvPr/>
        </p:nvSpPr>
        <p:spPr>
          <a:xfrm>
            <a:off x="484093" y="365125"/>
            <a:ext cx="11116235" cy="867327"/>
          </a:xfrm>
          <a:prstGeom prst="rect">
            <a:avLst/>
          </a:prstGeom>
        </p:spPr>
        <p:txBody>
          <a:bodyPr anchor="t"/>
          <a:lstStyle>
            <a:lvl1pPr algn="l" defTabSz="914400" rtl="0" eaLnBrk="1" latinLnBrk="0" hangingPunct="1">
              <a:lnSpc>
                <a:spcPct val="90000"/>
              </a:lnSpc>
              <a:spcBef>
                <a:spcPct val="0"/>
              </a:spcBef>
              <a:buNone/>
              <a:defRPr sz="3600" b="0" i="0" kern="1200" baseline="0">
                <a:solidFill>
                  <a:srgbClr val="016874"/>
                </a:solidFill>
                <a:latin typeface="Roboto" charset="0"/>
                <a:ea typeface="Roboto" charset="0"/>
                <a:cs typeface="Roboto" charset="0"/>
              </a:defRPr>
            </a:lvl1pPr>
          </a:lstStyle>
          <a:p>
            <a:r>
              <a:rPr lang="en-US" sz="3200" dirty="0"/>
              <a:t>2</a:t>
            </a:r>
            <a:r>
              <a:rPr lang="en-US" sz="3200" dirty="0" smtClean="0"/>
              <a:t>. </a:t>
            </a:r>
            <a:r>
              <a:rPr lang="en-US" sz="3200" dirty="0"/>
              <a:t>OBD-II &amp; App to Verify User Presence</a:t>
            </a:r>
          </a:p>
          <a:p>
            <a:endParaRPr lang="en-US" sz="3200" dirty="0"/>
          </a:p>
        </p:txBody>
      </p:sp>
      <p:sp>
        <p:nvSpPr>
          <p:cNvPr id="8" name="Content Placeholder 2"/>
          <p:cNvSpPr txBox="1">
            <a:spLocks/>
          </p:cNvSpPr>
          <p:nvPr/>
        </p:nvSpPr>
        <p:spPr>
          <a:xfrm>
            <a:off x="484094" y="863128"/>
            <a:ext cx="5186082" cy="56581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smtClean="0">
                <a:solidFill>
                  <a:srgbClr val="81A936"/>
                </a:solidFill>
                <a:latin typeface="Roboto" charset="0"/>
                <a:ea typeface="Roboto" charset="0"/>
                <a:cs typeface="Roboto" charset="0"/>
              </a:rPr>
              <a:t>About</a:t>
            </a:r>
          </a:p>
        </p:txBody>
      </p:sp>
      <p:grpSp>
        <p:nvGrpSpPr>
          <p:cNvPr id="22" name="Group 21"/>
          <p:cNvGrpSpPr/>
          <p:nvPr/>
        </p:nvGrpSpPr>
        <p:grpSpPr>
          <a:xfrm>
            <a:off x="8300261" y="1272171"/>
            <a:ext cx="3120614" cy="2736331"/>
            <a:chOff x="8479714" y="1272171"/>
            <a:chExt cx="3120614" cy="2736331"/>
          </a:xfrm>
        </p:grpSpPr>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954408" y="3698323"/>
              <a:ext cx="310179" cy="31017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771093" y="3189533"/>
              <a:ext cx="731520" cy="731520"/>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685928" y="1272171"/>
              <a:ext cx="914400" cy="914400"/>
            </a:xfrm>
            <a:prstGeom prst="rect">
              <a:avLst/>
            </a:prstGeom>
          </p:spPr>
        </p:pic>
        <p:cxnSp>
          <p:nvCxnSpPr>
            <p:cNvPr id="16" name="Straight Arrow Connector 15"/>
            <p:cNvCxnSpPr/>
            <p:nvPr/>
          </p:nvCxnSpPr>
          <p:spPr>
            <a:xfrm flipV="1">
              <a:off x="11136853" y="2330412"/>
              <a:ext cx="0" cy="689240"/>
            </a:xfrm>
            <a:prstGeom prst="straightConnector1">
              <a:avLst/>
            </a:prstGeom>
            <a:ln w="38100">
              <a:solidFill>
                <a:srgbClr val="81A93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5400000" flipV="1">
              <a:off x="10116148" y="3165793"/>
              <a:ext cx="0" cy="689240"/>
            </a:xfrm>
            <a:prstGeom prst="straightConnector1">
              <a:avLst/>
            </a:prstGeom>
            <a:ln w="38100">
              <a:solidFill>
                <a:srgbClr val="81A936"/>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479714" y="3196300"/>
              <a:ext cx="731520" cy="731520"/>
            </a:xfrm>
            <a:prstGeom prst="rect">
              <a:avLst/>
            </a:prstGeom>
          </p:spPr>
        </p:pic>
        <p:sp>
          <p:nvSpPr>
            <p:cNvPr id="20" name="TextBox 19"/>
            <p:cNvSpPr txBox="1"/>
            <p:nvPr/>
          </p:nvSpPr>
          <p:spPr>
            <a:xfrm>
              <a:off x="9637284" y="3161068"/>
              <a:ext cx="957728" cy="369332"/>
            </a:xfrm>
            <a:prstGeom prst="rect">
              <a:avLst/>
            </a:prstGeom>
            <a:noFill/>
          </p:spPr>
          <p:txBody>
            <a:bodyPr wrap="square" rtlCol="0">
              <a:spAutoFit/>
            </a:bodyPr>
            <a:lstStyle/>
            <a:p>
              <a:pPr algn="ctr"/>
              <a:r>
                <a:rPr lang="en-US" dirty="0">
                  <a:solidFill>
                    <a:schemeClr val="bg1">
                      <a:lumMod val="50000"/>
                    </a:schemeClr>
                  </a:solidFill>
                  <a:latin typeface="Roboto Light" charset="0"/>
                  <a:ea typeface="Roboto Light" charset="0"/>
                  <a:cs typeface="Roboto Light" charset="0"/>
                </a:rPr>
                <a:t>1</a:t>
              </a:r>
              <a:r>
                <a:rPr lang="en-US" dirty="0" smtClean="0">
                  <a:solidFill>
                    <a:schemeClr val="bg1">
                      <a:lumMod val="50000"/>
                    </a:schemeClr>
                  </a:solidFill>
                  <a:latin typeface="Roboto Light" charset="0"/>
                  <a:ea typeface="Roboto Light" charset="0"/>
                  <a:cs typeface="Roboto Light" charset="0"/>
                </a:rPr>
                <a:t>. &amp; 2.</a:t>
              </a:r>
              <a:endParaRPr lang="en-US" dirty="0">
                <a:solidFill>
                  <a:schemeClr val="bg1">
                    <a:lumMod val="50000"/>
                  </a:schemeClr>
                </a:solidFill>
                <a:latin typeface="Roboto Light" charset="0"/>
                <a:ea typeface="Roboto Light" charset="0"/>
                <a:cs typeface="Roboto Light" charset="0"/>
              </a:endParaRPr>
            </a:p>
          </p:txBody>
        </p:sp>
        <p:sp>
          <p:nvSpPr>
            <p:cNvPr id="21" name="TextBox 20"/>
            <p:cNvSpPr txBox="1"/>
            <p:nvPr/>
          </p:nvSpPr>
          <p:spPr>
            <a:xfrm>
              <a:off x="10958149" y="3364807"/>
              <a:ext cx="524595" cy="369332"/>
            </a:xfrm>
            <a:prstGeom prst="rect">
              <a:avLst/>
            </a:prstGeom>
            <a:noFill/>
          </p:spPr>
          <p:txBody>
            <a:bodyPr wrap="square" rtlCol="0">
              <a:spAutoFit/>
            </a:bodyPr>
            <a:lstStyle/>
            <a:p>
              <a:r>
                <a:rPr lang="en-US" dirty="0" smtClean="0">
                  <a:solidFill>
                    <a:schemeClr val="bg1">
                      <a:lumMod val="50000"/>
                    </a:schemeClr>
                  </a:solidFill>
                  <a:latin typeface="Roboto Light" charset="0"/>
                  <a:ea typeface="Roboto Light" charset="0"/>
                  <a:cs typeface="Roboto Light" charset="0"/>
                </a:rPr>
                <a:t>3.</a:t>
              </a:r>
              <a:endParaRPr lang="en-US" dirty="0">
                <a:solidFill>
                  <a:schemeClr val="bg1">
                    <a:lumMod val="50000"/>
                  </a:schemeClr>
                </a:solidFill>
                <a:latin typeface="Roboto Light" charset="0"/>
                <a:ea typeface="Roboto Light" charset="0"/>
                <a:cs typeface="Roboto Light" charset="0"/>
              </a:endParaRPr>
            </a:p>
          </p:txBody>
        </p:sp>
        <p:sp>
          <p:nvSpPr>
            <p:cNvPr id="24" name="TextBox 23"/>
            <p:cNvSpPr txBox="1"/>
            <p:nvPr/>
          </p:nvSpPr>
          <p:spPr>
            <a:xfrm>
              <a:off x="10771093" y="2490366"/>
              <a:ext cx="524595" cy="369332"/>
            </a:xfrm>
            <a:prstGeom prst="rect">
              <a:avLst/>
            </a:prstGeom>
            <a:noFill/>
          </p:spPr>
          <p:txBody>
            <a:bodyPr wrap="square" rtlCol="0">
              <a:spAutoFit/>
            </a:bodyPr>
            <a:lstStyle/>
            <a:p>
              <a:r>
                <a:rPr lang="en-US" dirty="0">
                  <a:solidFill>
                    <a:schemeClr val="bg1">
                      <a:lumMod val="50000"/>
                    </a:schemeClr>
                  </a:solidFill>
                  <a:latin typeface="Roboto Light" charset="0"/>
                  <a:ea typeface="Roboto Light" charset="0"/>
                  <a:cs typeface="Roboto Light" charset="0"/>
                </a:rPr>
                <a:t>4</a:t>
              </a:r>
              <a:r>
                <a:rPr lang="en-US" dirty="0" smtClean="0">
                  <a:solidFill>
                    <a:schemeClr val="bg1">
                      <a:lumMod val="50000"/>
                    </a:schemeClr>
                  </a:solidFill>
                  <a:latin typeface="Roboto Light" charset="0"/>
                  <a:ea typeface="Roboto Light" charset="0"/>
                  <a:cs typeface="Roboto Light" charset="0"/>
                </a:rPr>
                <a:t>.</a:t>
              </a:r>
              <a:endParaRPr lang="en-US" dirty="0">
                <a:solidFill>
                  <a:schemeClr val="bg1">
                    <a:lumMod val="50000"/>
                  </a:schemeClr>
                </a:solidFill>
                <a:latin typeface="Roboto Light" charset="0"/>
                <a:ea typeface="Roboto Light" charset="0"/>
                <a:cs typeface="Roboto Light" charset="0"/>
              </a:endParaRPr>
            </a:p>
          </p:txBody>
        </p:sp>
      </p:grpSp>
      <p:sp>
        <p:nvSpPr>
          <p:cNvPr id="23" name="Content Placeholder 2"/>
          <p:cNvSpPr txBox="1">
            <a:spLocks/>
          </p:cNvSpPr>
          <p:nvPr/>
        </p:nvSpPr>
        <p:spPr>
          <a:xfrm>
            <a:off x="8047008" y="4143652"/>
            <a:ext cx="4144992" cy="1946188"/>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spcBef>
                <a:spcPts val="400"/>
              </a:spcBef>
              <a:buClr>
                <a:schemeClr val="bg1">
                  <a:lumMod val="50000"/>
                </a:schemeClr>
              </a:buClr>
              <a:buFont typeface="+mj-lt"/>
              <a:buAutoNum type="arabicPeriod"/>
            </a:pPr>
            <a:r>
              <a:rPr lang="en-US" sz="1800" dirty="0" smtClean="0"/>
              <a:t>Mobile enters range of Bluetooth/WIFI emitting OBD-II</a:t>
            </a:r>
          </a:p>
          <a:p>
            <a:pPr marL="457200" indent="-457200">
              <a:spcBef>
                <a:spcPts val="400"/>
              </a:spcBef>
              <a:buClr>
                <a:schemeClr val="bg1">
                  <a:lumMod val="50000"/>
                </a:schemeClr>
              </a:buClr>
              <a:buFont typeface="+mj-lt"/>
              <a:buAutoNum type="arabicPeriod"/>
            </a:pPr>
            <a:r>
              <a:rPr lang="en-US" sz="1800" dirty="0" smtClean="0"/>
              <a:t>Mobile confirms pair with OBD-II</a:t>
            </a:r>
          </a:p>
          <a:p>
            <a:pPr marL="457200" indent="-457200">
              <a:spcBef>
                <a:spcPts val="400"/>
              </a:spcBef>
              <a:buClr>
                <a:schemeClr val="bg1">
                  <a:lumMod val="50000"/>
                </a:schemeClr>
              </a:buClr>
              <a:buFont typeface="+mj-lt"/>
              <a:buAutoNum type="arabicPeriod"/>
            </a:pPr>
            <a:r>
              <a:rPr lang="en-US" sz="1800" dirty="0" smtClean="0"/>
              <a:t>Mobile calculates distance through GPS</a:t>
            </a:r>
          </a:p>
          <a:p>
            <a:pPr marL="457200" indent="-457200">
              <a:spcBef>
                <a:spcPts val="400"/>
              </a:spcBef>
              <a:buClr>
                <a:schemeClr val="bg1">
                  <a:lumMod val="50000"/>
                </a:schemeClr>
              </a:buClr>
              <a:buFont typeface="+mj-lt"/>
              <a:buAutoNum type="arabicPeriod"/>
            </a:pPr>
            <a:r>
              <a:rPr lang="en-US" sz="1800" dirty="0" smtClean="0"/>
              <a:t>Distance is reported to WA state</a:t>
            </a:r>
          </a:p>
        </p:txBody>
      </p:sp>
      <p:cxnSp>
        <p:nvCxnSpPr>
          <p:cNvPr id="26" name="Straight Arrow Connector 25"/>
          <p:cNvCxnSpPr/>
          <p:nvPr/>
        </p:nvCxnSpPr>
        <p:spPr>
          <a:xfrm rot="16200000" flipH="1" flipV="1">
            <a:off x="9930044" y="3305128"/>
            <a:ext cx="0" cy="689240"/>
          </a:xfrm>
          <a:prstGeom prst="straightConnector1">
            <a:avLst/>
          </a:prstGeom>
          <a:ln w="38100">
            <a:solidFill>
              <a:srgbClr val="81A93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77971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7920318" y="0"/>
            <a:ext cx="4271682"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p:cNvGrpSpPr/>
          <p:nvPr/>
        </p:nvGrpSpPr>
        <p:grpSpPr>
          <a:xfrm>
            <a:off x="9369286" y="1258747"/>
            <a:ext cx="712694" cy="4169953"/>
            <a:chOff x="9396180" y="1258747"/>
            <a:chExt cx="712694" cy="4169953"/>
          </a:xfrm>
        </p:grpSpPr>
        <p:cxnSp>
          <p:nvCxnSpPr>
            <p:cNvPr id="55" name="Straight Connector 54"/>
            <p:cNvCxnSpPr/>
            <p:nvPr/>
          </p:nvCxnSpPr>
          <p:spPr>
            <a:xfrm>
              <a:off x="9752527" y="1258747"/>
              <a:ext cx="0" cy="373698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9396180" y="5120923"/>
              <a:ext cx="712694" cy="307777"/>
            </a:xfrm>
            <a:prstGeom prst="rect">
              <a:avLst/>
            </a:prstGeom>
            <a:noFill/>
          </p:spPr>
          <p:txBody>
            <a:bodyPr wrap="square" rtlCol="0">
              <a:spAutoFit/>
            </a:bodyPr>
            <a:lstStyle/>
            <a:p>
              <a:pPr algn="ctr"/>
              <a:r>
                <a:rPr lang="en-US" sz="1400" i="1" dirty="0" smtClean="0">
                  <a:solidFill>
                    <a:schemeClr val="bg1">
                      <a:lumMod val="50000"/>
                    </a:schemeClr>
                  </a:solidFill>
                  <a:latin typeface="Roboto Light" charset="0"/>
                  <a:ea typeface="Roboto Light" charset="0"/>
                  <a:cs typeface="Roboto Light" charset="0"/>
                </a:rPr>
                <a:t>Poor</a:t>
              </a:r>
              <a:endParaRPr lang="en-US" sz="1400" i="1" dirty="0">
                <a:solidFill>
                  <a:schemeClr val="bg1">
                    <a:lumMod val="50000"/>
                  </a:schemeClr>
                </a:solidFill>
                <a:latin typeface="Roboto Light" charset="0"/>
                <a:ea typeface="Roboto Light" charset="0"/>
                <a:cs typeface="Roboto Light" charset="0"/>
              </a:endParaRPr>
            </a:p>
          </p:txBody>
        </p:sp>
      </p:grpSp>
      <p:grpSp>
        <p:nvGrpSpPr>
          <p:cNvPr id="63" name="Group 62"/>
          <p:cNvGrpSpPr/>
          <p:nvPr/>
        </p:nvGrpSpPr>
        <p:grpSpPr>
          <a:xfrm>
            <a:off x="10262755" y="1258747"/>
            <a:ext cx="937164" cy="4178360"/>
            <a:chOff x="10138554" y="1258747"/>
            <a:chExt cx="937164" cy="4178360"/>
          </a:xfrm>
        </p:grpSpPr>
        <p:cxnSp>
          <p:nvCxnSpPr>
            <p:cNvPr id="58" name="Straight Connector 57"/>
            <p:cNvCxnSpPr/>
            <p:nvPr/>
          </p:nvCxnSpPr>
          <p:spPr>
            <a:xfrm>
              <a:off x="10607136" y="1258747"/>
              <a:ext cx="0" cy="373698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10138554" y="5129330"/>
              <a:ext cx="937164" cy="307777"/>
            </a:xfrm>
            <a:prstGeom prst="rect">
              <a:avLst/>
            </a:prstGeom>
            <a:noFill/>
          </p:spPr>
          <p:txBody>
            <a:bodyPr wrap="square" rtlCol="0">
              <a:spAutoFit/>
            </a:bodyPr>
            <a:lstStyle/>
            <a:p>
              <a:pPr algn="ctr"/>
              <a:r>
                <a:rPr lang="en-US" sz="1400" i="1" dirty="0" smtClean="0">
                  <a:solidFill>
                    <a:schemeClr val="bg1">
                      <a:lumMod val="50000"/>
                    </a:schemeClr>
                  </a:solidFill>
                  <a:latin typeface="Roboto Light" charset="0"/>
                  <a:ea typeface="Roboto Light" charset="0"/>
                  <a:cs typeface="Roboto Light" charset="0"/>
                </a:rPr>
                <a:t>Moderate</a:t>
              </a:r>
              <a:endParaRPr lang="en-US" sz="1400" i="1" dirty="0">
                <a:solidFill>
                  <a:schemeClr val="bg1">
                    <a:lumMod val="50000"/>
                  </a:schemeClr>
                </a:solidFill>
                <a:latin typeface="Roboto Light" charset="0"/>
                <a:ea typeface="Roboto Light" charset="0"/>
                <a:cs typeface="Roboto Light" charset="0"/>
              </a:endParaRPr>
            </a:p>
          </p:txBody>
        </p:sp>
      </p:grpSp>
      <p:grpSp>
        <p:nvGrpSpPr>
          <p:cNvPr id="62" name="Group 61"/>
          <p:cNvGrpSpPr/>
          <p:nvPr/>
        </p:nvGrpSpPr>
        <p:grpSpPr>
          <a:xfrm>
            <a:off x="11353800" y="1258747"/>
            <a:ext cx="937164" cy="4178360"/>
            <a:chOff x="11353800" y="1258747"/>
            <a:chExt cx="937164" cy="4178360"/>
          </a:xfrm>
        </p:grpSpPr>
        <p:cxnSp>
          <p:nvCxnSpPr>
            <p:cNvPr id="60" name="Straight Connector 59"/>
            <p:cNvCxnSpPr/>
            <p:nvPr/>
          </p:nvCxnSpPr>
          <p:spPr>
            <a:xfrm>
              <a:off x="11822382" y="1258747"/>
              <a:ext cx="0" cy="373698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1353800" y="5129330"/>
              <a:ext cx="937164" cy="307777"/>
            </a:xfrm>
            <a:prstGeom prst="rect">
              <a:avLst/>
            </a:prstGeom>
            <a:noFill/>
          </p:spPr>
          <p:txBody>
            <a:bodyPr wrap="square" rtlCol="0">
              <a:spAutoFit/>
            </a:bodyPr>
            <a:lstStyle/>
            <a:p>
              <a:pPr algn="ctr"/>
              <a:r>
                <a:rPr lang="en-US" sz="1400" i="1" dirty="0" smtClean="0">
                  <a:solidFill>
                    <a:schemeClr val="bg1">
                      <a:lumMod val="50000"/>
                    </a:schemeClr>
                  </a:solidFill>
                  <a:latin typeface="Roboto Light" charset="0"/>
                  <a:ea typeface="Roboto Light" charset="0"/>
                  <a:cs typeface="Roboto Light" charset="0"/>
                </a:rPr>
                <a:t>Excellent</a:t>
              </a:r>
              <a:endParaRPr lang="en-US" sz="1400" i="1" dirty="0">
                <a:solidFill>
                  <a:schemeClr val="bg1">
                    <a:lumMod val="50000"/>
                  </a:schemeClr>
                </a:solidFill>
                <a:latin typeface="Roboto Light" charset="0"/>
                <a:ea typeface="Roboto Light" charset="0"/>
                <a:cs typeface="Roboto Light" charset="0"/>
              </a:endParaRPr>
            </a:p>
          </p:txBody>
        </p:sp>
      </p:grpSp>
      <p:sp>
        <p:nvSpPr>
          <p:cNvPr id="4" name="Date Placeholder 3"/>
          <p:cNvSpPr>
            <a:spLocks noGrp="1"/>
          </p:cNvSpPr>
          <p:nvPr>
            <p:ph type="dt" sz="half" idx="10"/>
          </p:nvPr>
        </p:nvSpPr>
        <p:spPr/>
        <p:txBody>
          <a:bodyPr/>
          <a:lstStyle/>
          <a:p>
            <a:fld id="{98E3E4DF-1601-7F45-812F-1B7D697931E0}" type="datetime3">
              <a:rPr lang="en-US" smtClean="0"/>
              <a:t>8 March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44</a:t>
            </a:fld>
            <a:endParaRPr lang="en-US" dirty="0"/>
          </a:p>
        </p:txBody>
      </p:sp>
      <p:sp>
        <p:nvSpPr>
          <p:cNvPr id="7" name="Title 1"/>
          <p:cNvSpPr txBox="1">
            <a:spLocks/>
          </p:cNvSpPr>
          <p:nvPr/>
        </p:nvSpPr>
        <p:spPr>
          <a:xfrm>
            <a:off x="484632" y="365125"/>
            <a:ext cx="11116235" cy="867327"/>
          </a:xfrm>
          <a:prstGeom prst="rect">
            <a:avLst/>
          </a:prstGeom>
        </p:spPr>
        <p:txBody>
          <a:bodyPr anchor="t"/>
          <a:lstStyle>
            <a:lvl1pPr algn="l" defTabSz="914400" rtl="0" eaLnBrk="1" latinLnBrk="0" hangingPunct="1">
              <a:lnSpc>
                <a:spcPct val="90000"/>
              </a:lnSpc>
              <a:spcBef>
                <a:spcPct val="0"/>
              </a:spcBef>
              <a:buNone/>
              <a:defRPr sz="3600" b="0" i="0" kern="1200" baseline="0">
                <a:solidFill>
                  <a:srgbClr val="016874"/>
                </a:solidFill>
                <a:latin typeface="Roboto" charset="0"/>
                <a:ea typeface="Roboto" charset="0"/>
                <a:cs typeface="Roboto" charset="0"/>
              </a:defRPr>
            </a:lvl1pPr>
          </a:lstStyle>
          <a:p>
            <a:r>
              <a:rPr lang="en-US" sz="3200" dirty="0"/>
              <a:t>2. OBD-II &amp; App to Verify User Presence</a:t>
            </a:r>
          </a:p>
          <a:p>
            <a:endParaRPr lang="en-US" sz="3200" dirty="0"/>
          </a:p>
        </p:txBody>
      </p:sp>
      <p:sp>
        <p:nvSpPr>
          <p:cNvPr id="15" name="Rectangle 14"/>
          <p:cNvSpPr/>
          <p:nvPr/>
        </p:nvSpPr>
        <p:spPr>
          <a:xfrm>
            <a:off x="484632" y="1517855"/>
            <a:ext cx="3424519" cy="4770537"/>
          </a:xfrm>
          <a:prstGeom prst="rect">
            <a:avLst/>
          </a:prstGeom>
        </p:spPr>
        <p:txBody>
          <a:bodyPr wrap="square">
            <a:spAutoFit/>
          </a:bodyPr>
          <a:lstStyle/>
          <a:p>
            <a:r>
              <a:rPr lang="en-US" sz="2100" dirty="0" smtClean="0">
                <a:solidFill>
                  <a:srgbClr val="016874"/>
                </a:solidFill>
                <a:latin typeface="Roboto" charset="0"/>
                <a:ea typeface="Roboto" charset="0"/>
                <a:cs typeface="Roboto" charset="0"/>
              </a:rPr>
              <a:t>Strengths</a:t>
            </a:r>
          </a:p>
          <a:p>
            <a:r>
              <a:rPr lang="en-US" sz="1000" dirty="0" smtClean="0">
                <a:solidFill>
                  <a:srgbClr val="016874"/>
                </a:solidFill>
                <a:latin typeface="Roboto" charset="0"/>
                <a:ea typeface="Roboto" charset="0"/>
                <a:cs typeface="Roboto" charset="0"/>
              </a:rPr>
              <a:t> </a:t>
            </a:r>
            <a:endParaRPr lang="en-US" sz="1000" dirty="0">
              <a:solidFill>
                <a:srgbClr val="016874"/>
              </a:solidFill>
              <a:latin typeface="Roboto" charset="0"/>
              <a:ea typeface="Roboto" charset="0"/>
              <a:cs typeface="Roboto" charset="0"/>
            </a:endParaRPr>
          </a:p>
          <a:p>
            <a:pPr marL="285750" lvl="0" indent="-285750">
              <a:buClr>
                <a:srgbClr val="81A936"/>
              </a:buClr>
              <a:buFont typeface="Arial" charset="0"/>
              <a:buChar char="•"/>
            </a:pPr>
            <a:r>
              <a:rPr lang="en-US" sz="2100" dirty="0">
                <a:latin typeface="Roboto Light" charset="0"/>
                <a:ea typeface="Roboto Light" charset="0"/>
                <a:cs typeface="Roboto Light" charset="0"/>
              </a:rPr>
              <a:t>Heavy computational load and battery drainage from mobile device</a:t>
            </a:r>
          </a:p>
          <a:p>
            <a:pPr marL="285750" lvl="0" indent="-285750">
              <a:buClr>
                <a:srgbClr val="81A936"/>
              </a:buClr>
              <a:buFont typeface="Arial" charset="0"/>
              <a:buChar char="•"/>
            </a:pPr>
            <a:r>
              <a:rPr lang="en-US" sz="2100" dirty="0">
                <a:latin typeface="Roboto Light" charset="0"/>
                <a:ea typeface="Roboto Light" charset="0"/>
                <a:cs typeface="Roboto Light" charset="0"/>
              </a:rPr>
              <a:t>Only tracking user’s location when they come in range of the OBD-II dongle, results in tracking location only when the user is driving</a:t>
            </a:r>
          </a:p>
          <a:p>
            <a:pPr marL="285750" lvl="0" indent="-285750">
              <a:buClr>
                <a:srgbClr val="81A936"/>
              </a:buClr>
              <a:buFont typeface="Arial" charset="0"/>
              <a:buChar char="•"/>
            </a:pPr>
            <a:r>
              <a:rPr lang="en-US" sz="2100" dirty="0">
                <a:latin typeface="Roboto Light" charset="0"/>
                <a:ea typeface="Roboto Light" charset="0"/>
                <a:cs typeface="Roboto Light" charset="0"/>
              </a:rPr>
              <a:t>Accounts for public/private road usage</a:t>
            </a:r>
          </a:p>
        </p:txBody>
      </p:sp>
      <p:sp>
        <p:nvSpPr>
          <p:cNvPr id="20" name="Rectangle 19"/>
          <p:cNvSpPr/>
          <p:nvPr/>
        </p:nvSpPr>
        <p:spPr>
          <a:xfrm>
            <a:off x="3904132" y="1532270"/>
            <a:ext cx="3738282" cy="1862048"/>
          </a:xfrm>
          <a:prstGeom prst="rect">
            <a:avLst/>
          </a:prstGeom>
        </p:spPr>
        <p:txBody>
          <a:bodyPr wrap="square">
            <a:spAutoFit/>
          </a:bodyPr>
          <a:lstStyle/>
          <a:p>
            <a:r>
              <a:rPr lang="en-US" sz="2100" dirty="0" smtClean="0">
                <a:solidFill>
                  <a:srgbClr val="016874"/>
                </a:solidFill>
                <a:latin typeface="Roboto" charset="0"/>
                <a:ea typeface="Roboto" charset="0"/>
                <a:cs typeface="Roboto" charset="0"/>
              </a:rPr>
              <a:t>Weaknesses</a:t>
            </a:r>
          </a:p>
          <a:p>
            <a:r>
              <a:rPr lang="en-US" sz="1000" dirty="0" smtClean="0">
                <a:solidFill>
                  <a:srgbClr val="016874"/>
                </a:solidFill>
                <a:latin typeface="Roboto" charset="0"/>
                <a:ea typeface="Roboto" charset="0"/>
                <a:cs typeface="Roboto" charset="0"/>
              </a:rPr>
              <a:t> </a:t>
            </a:r>
            <a:endParaRPr lang="en-US" sz="1000" dirty="0">
              <a:solidFill>
                <a:srgbClr val="016874"/>
              </a:solidFill>
              <a:latin typeface="Roboto" charset="0"/>
              <a:ea typeface="Roboto" charset="0"/>
              <a:cs typeface="Roboto" charset="0"/>
            </a:endParaRPr>
          </a:p>
          <a:p>
            <a:pPr marL="285750" lvl="0" indent="-285750">
              <a:buClr>
                <a:srgbClr val="81A936"/>
              </a:buClr>
              <a:buFont typeface="Arial" charset="0"/>
              <a:buChar char="•"/>
            </a:pPr>
            <a:r>
              <a:rPr lang="en-US" sz="2100" dirty="0">
                <a:latin typeface="Roboto Light" charset="0"/>
                <a:ea typeface="Roboto Light" charset="0"/>
                <a:cs typeface="Roboto Light" charset="0"/>
              </a:rPr>
              <a:t>User can spoof by turning off Bluetooth/WIFI</a:t>
            </a:r>
          </a:p>
          <a:p>
            <a:pPr marL="285750" lvl="0" indent="-285750">
              <a:buClr>
                <a:srgbClr val="81A936"/>
              </a:buClr>
              <a:buFont typeface="Arial" charset="0"/>
              <a:buChar char="•"/>
            </a:pPr>
            <a:r>
              <a:rPr lang="en-US" sz="2100" dirty="0">
                <a:latin typeface="Roboto Light" charset="0"/>
                <a:ea typeface="Roboto Light" charset="0"/>
                <a:cs typeface="Roboto Light" charset="0"/>
              </a:rPr>
              <a:t>Hardware component required </a:t>
            </a:r>
            <a:endParaRPr lang="en-US" sz="2100" dirty="0">
              <a:latin typeface="Roboto" charset="0"/>
              <a:ea typeface="Roboto" charset="0"/>
              <a:cs typeface="Roboto" charset="0"/>
            </a:endParaRPr>
          </a:p>
        </p:txBody>
      </p:sp>
      <p:sp>
        <p:nvSpPr>
          <p:cNvPr id="23" name="Content Placeholder 2"/>
          <p:cNvSpPr txBox="1">
            <a:spLocks/>
          </p:cNvSpPr>
          <p:nvPr/>
        </p:nvSpPr>
        <p:spPr>
          <a:xfrm>
            <a:off x="484094" y="863128"/>
            <a:ext cx="5186082" cy="437527"/>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a:solidFill>
                  <a:srgbClr val="81A936"/>
                </a:solidFill>
                <a:latin typeface="Roboto" charset="0"/>
                <a:ea typeface="Roboto" charset="0"/>
                <a:cs typeface="Roboto" charset="0"/>
              </a:rPr>
              <a:t>Cost-Benefit Analysis &amp; Criteria Evaluation</a:t>
            </a:r>
          </a:p>
        </p:txBody>
      </p:sp>
      <p:sp>
        <p:nvSpPr>
          <p:cNvPr id="24" name="Content Placeholder 2"/>
          <p:cNvSpPr txBox="1">
            <a:spLocks/>
          </p:cNvSpPr>
          <p:nvPr/>
        </p:nvSpPr>
        <p:spPr>
          <a:xfrm>
            <a:off x="8002973" y="425601"/>
            <a:ext cx="3725371" cy="437527"/>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dirty="0" smtClean="0">
                <a:solidFill>
                  <a:srgbClr val="81A936"/>
                </a:solidFill>
                <a:latin typeface="Roboto" charset="0"/>
                <a:ea typeface="Roboto" charset="0"/>
                <a:cs typeface="Roboto" charset="0"/>
              </a:rPr>
              <a:t>Criteria Scoring</a:t>
            </a:r>
            <a:endParaRPr lang="en-US" sz="2400" dirty="0">
              <a:solidFill>
                <a:srgbClr val="81A936"/>
              </a:solidFill>
              <a:latin typeface="Roboto" charset="0"/>
              <a:ea typeface="Roboto" charset="0"/>
              <a:cs typeface="Roboto" charset="0"/>
            </a:endParaRPr>
          </a:p>
        </p:txBody>
      </p:sp>
      <p:grpSp>
        <p:nvGrpSpPr>
          <p:cNvPr id="27" name="Group 26"/>
          <p:cNvGrpSpPr/>
          <p:nvPr/>
        </p:nvGrpSpPr>
        <p:grpSpPr>
          <a:xfrm>
            <a:off x="8095129" y="1074081"/>
            <a:ext cx="3733624" cy="369332"/>
            <a:chOff x="7920318" y="1302680"/>
            <a:chExt cx="3733624" cy="369332"/>
          </a:xfrm>
        </p:grpSpPr>
        <p:sp>
          <p:nvSpPr>
            <p:cNvPr id="25" name="TextBox 24"/>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Privacy</a:t>
              </a:r>
              <a:endParaRPr lang="en-US" dirty="0">
                <a:latin typeface="Roboto Light" charset="0"/>
                <a:ea typeface="Roboto Light" charset="0"/>
                <a:cs typeface="Roboto Light" charset="0"/>
              </a:endParaRPr>
            </a:p>
          </p:txBody>
        </p:sp>
        <p:sp>
          <p:nvSpPr>
            <p:cNvPr id="26" name="Rectangle 25"/>
            <p:cNvSpPr/>
            <p:nvPr/>
          </p:nvSpPr>
          <p:spPr>
            <a:xfrm>
              <a:off x="9550822" y="1350186"/>
              <a:ext cx="210312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31" name="Group 30"/>
          <p:cNvGrpSpPr/>
          <p:nvPr/>
        </p:nvGrpSpPr>
        <p:grpSpPr>
          <a:xfrm>
            <a:off x="8095129" y="1630599"/>
            <a:ext cx="2636345" cy="369332"/>
            <a:chOff x="7920318" y="1302680"/>
            <a:chExt cx="2636345" cy="369332"/>
          </a:xfrm>
        </p:grpSpPr>
        <p:sp>
          <p:nvSpPr>
            <p:cNvPr id="32" name="TextBox 31"/>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Accuracy</a:t>
              </a:r>
              <a:endParaRPr lang="en-US" dirty="0">
                <a:latin typeface="Roboto Light" charset="0"/>
                <a:ea typeface="Roboto Light" charset="0"/>
                <a:cs typeface="Roboto Light" charset="0"/>
              </a:endParaRPr>
            </a:p>
          </p:txBody>
        </p:sp>
        <p:sp>
          <p:nvSpPr>
            <p:cNvPr id="33" name="Rectangle 32"/>
            <p:cNvSpPr/>
            <p:nvPr/>
          </p:nvSpPr>
          <p:spPr>
            <a:xfrm>
              <a:off x="9550823" y="1350186"/>
              <a:ext cx="100584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34" name="Group 33"/>
          <p:cNvGrpSpPr/>
          <p:nvPr/>
        </p:nvGrpSpPr>
        <p:grpSpPr>
          <a:xfrm>
            <a:off x="7965681" y="2187117"/>
            <a:ext cx="2765793" cy="353943"/>
            <a:chOff x="7790870" y="1302680"/>
            <a:chExt cx="2765793" cy="353943"/>
          </a:xfrm>
        </p:grpSpPr>
        <p:sp>
          <p:nvSpPr>
            <p:cNvPr id="35" name="TextBox 34"/>
            <p:cNvSpPr txBox="1"/>
            <p:nvPr/>
          </p:nvSpPr>
          <p:spPr>
            <a:xfrm>
              <a:off x="7790870" y="1302680"/>
              <a:ext cx="1717106" cy="353943"/>
            </a:xfrm>
            <a:prstGeom prst="rect">
              <a:avLst/>
            </a:prstGeom>
            <a:noFill/>
          </p:spPr>
          <p:txBody>
            <a:bodyPr wrap="square" rtlCol="0">
              <a:spAutoFit/>
            </a:bodyPr>
            <a:lstStyle/>
            <a:p>
              <a:pPr algn="r"/>
              <a:r>
                <a:rPr lang="en-US" sz="1700" spc="-50" dirty="0" smtClean="0">
                  <a:latin typeface="Roboto Light" charset="0"/>
                  <a:ea typeface="Roboto Light" charset="0"/>
                  <a:cs typeface="Roboto Light" charset="0"/>
                </a:rPr>
                <a:t>Fraud Mitigation</a:t>
              </a:r>
              <a:endParaRPr lang="en-US" sz="1700" spc="-50" dirty="0">
                <a:latin typeface="Roboto Light" charset="0"/>
                <a:ea typeface="Roboto Light" charset="0"/>
                <a:cs typeface="Roboto Light" charset="0"/>
              </a:endParaRPr>
            </a:p>
          </p:txBody>
        </p:sp>
        <p:sp>
          <p:nvSpPr>
            <p:cNvPr id="36" name="Rectangle 35"/>
            <p:cNvSpPr/>
            <p:nvPr/>
          </p:nvSpPr>
          <p:spPr>
            <a:xfrm>
              <a:off x="9550823" y="1350186"/>
              <a:ext cx="100584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37" name="Group 36"/>
          <p:cNvGrpSpPr/>
          <p:nvPr/>
        </p:nvGrpSpPr>
        <p:grpSpPr>
          <a:xfrm>
            <a:off x="8095129" y="2728246"/>
            <a:ext cx="3093545" cy="369332"/>
            <a:chOff x="7920318" y="1302680"/>
            <a:chExt cx="3093545" cy="369332"/>
          </a:xfrm>
        </p:grpSpPr>
        <p:sp>
          <p:nvSpPr>
            <p:cNvPr id="38" name="TextBox 37"/>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Ease of use</a:t>
              </a:r>
              <a:endParaRPr lang="en-US" dirty="0">
                <a:latin typeface="Roboto Light" charset="0"/>
                <a:ea typeface="Roboto Light" charset="0"/>
                <a:cs typeface="Roboto Light" charset="0"/>
              </a:endParaRPr>
            </a:p>
          </p:txBody>
        </p:sp>
        <p:sp>
          <p:nvSpPr>
            <p:cNvPr id="39" name="Rectangle 38"/>
            <p:cNvSpPr/>
            <p:nvPr/>
          </p:nvSpPr>
          <p:spPr>
            <a:xfrm>
              <a:off x="9550823" y="1350186"/>
              <a:ext cx="146304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40" name="Group 39"/>
          <p:cNvGrpSpPr/>
          <p:nvPr/>
        </p:nvGrpSpPr>
        <p:grpSpPr>
          <a:xfrm>
            <a:off x="8095129" y="3284764"/>
            <a:ext cx="3733624" cy="369332"/>
            <a:chOff x="7920318" y="1302680"/>
            <a:chExt cx="3733624" cy="369332"/>
          </a:xfrm>
        </p:grpSpPr>
        <p:sp>
          <p:nvSpPr>
            <p:cNvPr id="41" name="TextBox 40"/>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Market size</a:t>
              </a:r>
              <a:endParaRPr lang="en-US" dirty="0">
                <a:latin typeface="Roboto Light" charset="0"/>
                <a:ea typeface="Roboto Light" charset="0"/>
                <a:cs typeface="Roboto Light" charset="0"/>
              </a:endParaRPr>
            </a:p>
          </p:txBody>
        </p:sp>
        <p:sp>
          <p:nvSpPr>
            <p:cNvPr id="42" name="Rectangle 41"/>
            <p:cNvSpPr/>
            <p:nvPr/>
          </p:nvSpPr>
          <p:spPr>
            <a:xfrm>
              <a:off x="9550822" y="1350186"/>
              <a:ext cx="210312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43" name="Group 42"/>
          <p:cNvGrpSpPr/>
          <p:nvPr/>
        </p:nvGrpSpPr>
        <p:grpSpPr>
          <a:xfrm>
            <a:off x="8095129" y="3841282"/>
            <a:ext cx="2636345" cy="369332"/>
            <a:chOff x="7920318" y="1302680"/>
            <a:chExt cx="2636345" cy="369332"/>
          </a:xfrm>
        </p:grpSpPr>
        <p:sp>
          <p:nvSpPr>
            <p:cNvPr id="44" name="TextBox 43"/>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Cost</a:t>
              </a:r>
              <a:endParaRPr lang="en-US" dirty="0">
                <a:latin typeface="Roboto Light" charset="0"/>
                <a:ea typeface="Roboto Light" charset="0"/>
                <a:cs typeface="Roboto Light" charset="0"/>
              </a:endParaRPr>
            </a:p>
          </p:txBody>
        </p:sp>
        <p:sp>
          <p:nvSpPr>
            <p:cNvPr id="45" name="Rectangle 44"/>
            <p:cNvSpPr/>
            <p:nvPr/>
          </p:nvSpPr>
          <p:spPr>
            <a:xfrm>
              <a:off x="9550823" y="1350186"/>
              <a:ext cx="100584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49" name="Group 48"/>
          <p:cNvGrpSpPr/>
          <p:nvPr/>
        </p:nvGrpSpPr>
        <p:grpSpPr>
          <a:xfrm>
            <a:off x="7946673" y="4397799"/>
            <a:ext cx="2236160" cy="369332"/>
            <a:chOff x="7771862" y="1302680"/>
            <a:chExt cx="2236160" cy="369332"/>
          </a:xfrm>
        </p:grpSpPr>
        <p:sp>
          <p:nvSpPr>
            <p:cNvPr id="50" name="TextBox 49"/>
            <p:cNvSpPr txBox="1"/>
            <p:nvPr/>
          </p:nvSpPr>
          <p:spPr>
            <a:xfrm>
              <a:off x="7771862" y="1302680"/>
              <a:ext cx="1736113"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Battery Impact</a:t>
              </a:r>
              <a:endParaRPr lang="en-US" dirty="0">
                <a:latin typeface="Roboto Light" charset="0"/>
                <a:ea typeface="Roboto Light" charset="0"/>
                <a:cs typeface="Roboto Light" charset="0"/>
              </a:endParaRPr>
            </a:p>
          </p:txBody>
        </p:sp>
        <p:sp>
          <p:nvSpPr>
            <p:cNvPr id="51" name="Rectangle 50"/>
            <p:cNvSpPr/>
            <p:nvPr/>
          </p:nvSpPr>
          <p:spPr>
            <a:xfrm>
              <a:off x="9550822" y="1350186"/>
              <a:ext cx="45720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pic>
        <p:nvPicPr>
          <p:cNvPr id="52" name="Picture 5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353800" y="6296233"/>
            <a:ext cx="841248" cy="566441"/>
          </a:xfrm>
          <a:prstGeom prst="rect">
            <a:avLst/>
          </a:prstGeom>
        </p:spPr>
      </p:pic>
      <p:sp>
        <p:nvSpPr>
          <p:cNvPr id="46" name="TextBox 45"/>
          <p:cNvSpPr txBox="1"/>
          <p:nvPr/>
        </p:nvSpPr>
        <p:spPr>
          <a:xfrm>
            <a:off x="9528313" y="5527630"/>
            <a:ext cx="2663687" cy="307777"/>
          </a:xfrm>
          <a:prstGeom prst="rect">
            <a:avLst/>
          </a:prstGeom>
          <a:noFill/>
        </p:spPr>
        <p:txBody>
          <a:bodyPr wrap="square" rtlCol="0">
            <a:spAutoFit/>
          </a:bodyPr>
          <a:lstStyle/>
          <a:p>
            <a:pPr algn="ctr"/>
            <a:r>
              <a:rPr lang="en-US" sz="1400" dirty="0" smtClean="0">
                <a:solidFill>
                  <a:schemeClr val="tx1">
                    <a:lumMod val="65000"/>
                    <a:lumOff val="35000"/>
                  </a:schemeClr>
                </a:solidFill>
                <a:latin typeface="Roboto Light" charset="0"/>
                <a:ea typeface="Roboto Light" charset="0"/>
                <a:cs typeface="Roboto Light" charset="0"/>
              </a:rPr>
              <a:t>Utility to the user</a:t>
            </a:r>
            <a:endParaRPr lang="en-US" sz="1400" dirty="0">
              <a:solidFill>
                <a:schemeClr val="tx1">
                  <a:lumMod val="65000"/>
                  <a:lumOff val="35000"/>
                </a:schemeClr>
              </a:solidFill>
              <a:latin typeface="Roboto Light" charset="0"/>
              <a:ea typeface="Roboto Light" charset="0"/>
              <a:cs typeface="Roboto Light" charset="0"/>
            </a:endParaRPr>
          </a:p>
        </p:txBody>
      </p:sp>
    </p:spTree>
    <p:extLst>
      <p:ext uri="{BB962C8B-B14F-4D97-AF65-F5344CB8AC3E}">
        <p14:creationId xmlns:p14="http://schemas.microsoft.com/office/powerpoint/2010/main" val="17584248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130380" y="3072370"/>
            <a:ext cx="1071282" cy="1071282"/>
          </a:xfrm>
          <a:prstGeom prst="rect">
            <a:avLst/>
          </a:prstGeom>
        </p:spPr>
      </p:pic>
      <p:pic>
        <p:nvPicPr>
          <p:cNvPr id="10" name="Picture 9"/>
          <p:cNvPicPr>
            <a:picLocks noChangeAspect="1"/>
          </p:cNvPicPr>
          <p:nvPr/>
        </p:nvPicPr>
        <p:blipFill>
          <a:blip r:embed="rId3" cstate="print">
            <a:alphaModFix amt="26000"/>
            <a:extLst>
              <a:ext uri="{28A0092B-C50C-407E-A947-70E740481C1C}">
                <a14:useLocalDpi xmlns:a14="http://schemas.microsoft.com/office/drawing/2010/main"/>
              </a:ext>
            </a:extLst>
          </a:blip>
          <a:stretch>
            <a:fillRect/>
          </a:stretch>
        </p:blipFill>
        <p:spPr>
          <a:xfrm>
            <a:off x="9403601" y="2964898"/>
            <a:ext cx="1073554" cy="1073554"/>
          </a:xfrm>
          <a:prstGeom prst="rect">
            <a:avLst/>
          </a:prstGeom>
        </p:spPr>
      </p:pic>
      <p:sp>
        <p:nvSpPr>
          <p:cNvPr id="3" name="Content Placeholder 2"/>
          <p:cNvSpPr>
            <a:spLocks noGrp="1"/>
          </p:cNvSpPr>
          <p:nvPr>
            <p:ph idx="1"/>
          </p:nvPr>
        </p:nvSpPr>
        <p:spPr>
          <a:xfrm>
            <a:off x="484094" y="1491285"/>
            <a:ext cx="7109012" cy="4685678"/>
          </a:xfrm>
        </p:spPr>
        <p:txBody>
          <a:bodyPr/>
          <a:lstStyle/>
          <a:p>
            <a:pPr lvl="0"/>
            <a:r>
              <a:rPr lang="en-US" sz="2400" dirty="0"/>
              <a:t>Perform all distance calculations through mobile device</a:t>
            </a:r>
          </a:p>
          <a:p>
            <a:pPr lvl="0"/>
            <a:r>
              <a:rPr lang="en-US" sz="2400" dirty="0"/>
              <a:t>Verify user is in their car through mobile to car computer Bluetooth connectivity</a:t>
            </a:r>
          </a:p>
          <a:p>
            <a:pPr lvl="0"/>
            <a:r>
              <a:rPr lang="en-US" sz="2400" dirty="0"/>
              <a:t>Don’t track location until user is connected (or within range) to </a:t>
            </a:r>
            <a:r>
              <a:rPr lang="en-US" sz="2400" dirty="0" smtClean="0"/>
              <a:t>Bluetooth</a:t>
            </a:r>
          </a:p>
          <a:p>
            <a:pPr lvl="0"/>
            <a:endParaRPr lang="en-US" sz="2400" dirty="0"/>
          </a:p>
          <a:p>
            <a:pPr lvl="0"/>
            <a:r>
              <a:rPr lang="en-US" sz="2400" dirty="0" smtClean="0">
                <a:latin typeface="Roboto" charset="0"/>
                <a:ea typeface="Roboto" charset="0"/>
                <a:cs typeface="Roboto" charset="0"/>
              </a:rPr>
              <a:t>Question: </a:t>
            </a:r>
            <a:r>
              <a:rPr lang="en-US" sz="2400" dirty="0" smtClean="0"/>
              <a:t>Market size of cars with Bluetooth capability? </a:t>
            </a:r>
          </a:p>
          <a:p>
            <a:pPr lvl="0"/>
            <a:r>
              <a:rPr lang="en-US" sz="2400" dirty="0" smtClean="0">
                <a:latin typeface="Roboto" charset="0"/>
                <a:ea typeface="Roboto" charset="0"/>
                <a:cs typeface="Roboto" charset="0"/>
              </a:rPr>
              <a:t>Question: </a:t>
            </a:r>
            <a:r>
              <a:rPr lang="en-US" sz="2400" dirty="0" smtClean="0"/>
              <a:t>Is it okay to design for this population size?</a:t>
            </a:r>
            <a:endParaRPr lang="en-US" sz="2400" dirty="0"/>
          </a:p>
        </p:txBody>
      </p:sp>
      <p:sp>
        <p:nvSpPr>
          <p:cNvPr id="4" name="Date Placeholder 3"/>
          <p:cNvSpPr>
            <a:spLocks noGrp="1"/>
          </p:cNvSpPr>
          <p:nvPr>
            <p:ph type="dt" sz="half" idx="10"/>
          </p:nvPr>
        </p:nvSpPr>
        <p:spPr/>
        <p:txBody>
          <a:bodyPr/>
          <a:lstStyle/>
          <a:p>
            <a:fld id="{02543BD0-6B5E-F448-B593-5BB8C4E6E5D9}" type="datetime3">
              <a:rPr lang="en-US" smtClean="0"/>
              <a:t>8 March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45</a:t>
            </a:fld>
            <a:endParaRPr lang="en-US" dirty="0"/>
          </a:p>
        </p:txBody>
      </p:sp>
      <p:sp>
        <p:nvSpPr>
          <p:cNvPr id="7" name="Title 1"/>
          <p:cNvSpPr txBox="1">
            <a:spLocks/>
          </p:cNvSpPr>
          <p:nvPr/>
        </p:nvSpPr>
        <p:spPr>
          <a:xfrm>
            <a:off x="484093" y="365125"/>
            <a:ext cx="11116235" cy="867327"/>
          </a:xfrm>
          <a:prstGeom prst="rect">
            <a:avLst/>
          </a:prstGeom>
        </p:spPr>
        <p:txBody>
          <a:bodyPr anchor="t"/>
          <a:lstStyle>
            <a:lvl1pPr algn="l" defTabSz="914400" rtl="0" eaLnBrk="1" latinLnBrk="0" hangingPunct="1">
              <a:lnSpc>
                <a:spcPct val="90000"/>
              </a:lnSpc>
              <a:spcBef>
                <a:spcPct val="0"/>
              </a:spcBef>
              <a:buNone/>
              <a:defRPr sz="3600" b="0" i="0" kern="1200" baseline="0">
                <a:solidFill>
                  <a:srgbClr val="016874"/>
                </a:solidFill>
                <a:latin typeface="Roboto" charset="0"/>
                <a:ea typeface="Roboto" charset="0"/>
                <a:cs typeface="Roboto" charset="0"/>
              </a:defRPr>
            </a:lvl1pPr>
          </a:lstStyle>
          <a:p>
            <a:r>
              <a:rPr lang="en-US" sz="3200" dirty="0" smtClean="0"/>
              <a:t>3</a:t>
            </a:r>
            <a:r>
              <a:rPr lang="en-US" sz="3200" dirty="0"/>
              <a:t>. </a:t>
            </a:r>
            <a:r>
              <a:rPr lang="en-US" sz="3200" dirty="0" smtClean="0"/>
              <a:t>App with Car </a:t>
            </a:r>
            <a:r>
              <a:rPr lang="en-US" sz="3200" dirty="0"/>
              <a:t>Bluetooth </a:t>
            </a:r>
            <a:r>
              <a:rPr lang="en-US" sz="3200" dirty="0" smtClean="0"/>
              <a:t>Verification</a:t>
            </a:r>
            <a:endParaRPr lang="en-US" sz="3200" dirty="0"/>
          </a:p>
          <a:p>
            <a:endParaRPr lang="en-US" sz="3200" dirty="0"/>
          </a:p>
        </p:txBody>
      </p:sp>
      <p:sp>
        <p:nvSpPr>
          <p:cNvPr id="8" name="Content Placeholder 2"/>
          <p:cNvSpPr txBox="1">
            <a:spLocks/>
          </p:cNvSpPr>
          <p:nvPr/>
        </p:nvSpPr>
        <p:spPr>
          <a:xfrm>
            <a:off x="484094" y="863128"/>
            <a:ext cx="5186082" cy="56581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smtClean="0">
                <a:solidFill>
                  <a:srgbClr val="81A936"/>
                </a:solidFill>
                <a:latin typeface="Roboto" charset="0"/>
                <a:ea typeface="Roboto" charset="0"/>
                <a:cs typeface="Roboto" charset="0"/>
              </a:rPr>
              <a:t>About</a:t>
            </a:r>
          </a:p>
        </p:txBody>
      </p:sp>
      <p:grpSp>
        <p:nvGrpSpPr>
          <p:cNvPr id="22" name="Group 21"/>
          <p:cNvGrpSpPr/>
          <p:nvPr/>
        </p:nvGrpSpPr>
        <p:grpSpPr>
          <a:xfrm>
            <a:off x="9457831" y="1272171"/>
            <a:ext cx="1963044" cy="2736331"/>
            <a:chOff x="9637284" y="1272171"/>
            <a:chExt cx="1963044" cy="2736331"/>
          </a:xfrm>
        </p:grpSpPr>
        <p:pic>
          <p:nvPicPr>
            <p:cNvPr id="2" name="Picture 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954408" y="3698323"/>
              <a:ext cx="310179" cy="310179"/>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771093" y="3189533"/>
              <a:ext cx="731520" cy="731520"/>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685928" y="1272171"/>
              <a:ext cx="914400" cy="914400"/>
            </a:xfrm>
            <a:prstGeom prst="rect">
              <a:avLst/>
            </a:prstGeom>
          </p:spPr>
        </p:pic>
        <p:cxnSp>
          <p:nvCxnSpPr>
            <p:cNvPr id="16" name="Straight Arrow Connector 15"/>
            <p:cNvCxnSpPr/>
            <p:nvPr/>
          </p:nvCxnSpPr>
          <p:spPr>
            <a:xfrm flipV="1">
              <a:off x="11136853" y="2330412"/>
              <a:ext cx="0" cy="689240"/>
            </a:xfrm>
            <a:prstGeom prst="straightConnector1">
              <a:avLst/>
            </a:prstGeom>
            <a:ln w="38100">
              <a:solidFill>
                <a:srgbClr val="81A93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5400000" flipV="1">
              <a:off x="10116148" y="3165793"/>
              <a:ext cx="0" cy="689240"/>
            </a:xfrm>
            <a:prstGeom prst="straightConnector1">
              <a:avLst/>
            </a:prstGeom>
            <a:ln w="38100">
              <a:solidFill>
                <a:srgbClr val="81A93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9637284" y="3161068"/>
              <a:ext cx="957728" cy="369332"/>
            </a:xfrm>
            <a:prstGeom prst="rect">
              <a:avLst/>
            </a:prstGeom>
            <a:noFill/>
          </p:spPr>
          <p:txBody>
            <a:bodyPr wrap="square" rtlCol="0">
              <a:spAutoFit/>
            </a:bodyPr>
            <a:lstStyle/>
            <a:p>
              <a:pPr algn="ctr"/>
              <a:r>
                <a:rPr lang="en-US" dirty="0">
                  <a:solidFill>
                    <a:schemeClr val="bg1">
                      <a:lumMod val="50000"/>
                    </a:schemeClr>
                  </a:solidFill>
                  <a:latin typeface="Roboto Light" charset="0"/>
                  <a:ea typeface="Roboto Light" charset="0"/>
                  <a:cs typeface="Roboto Light" charset="0"/>
                </a:rPr>
                <a:t>1</a:t>
              </a:r>
              <a:r>
                <a:rPr lang="en-US" dirty="0" smtClean="0">
                  <a:solidFill>
                    <a:schemeClr val="bg1">
                      <a:lumMod val="50000"/>
                    </a:schemeClr>
                  </a:solidFill>
                  <a:latin typeface="Roboto Light" charset="0"/>
                  <a:ea typeface="Roboto Light" charset="0"/>
                  <a:cs typeface="Roboto Light" charset="0"/>
                </a:rPr>
                <a:t>. &amp; 2.</a:t>
              </a:r>
              <a:endParaRPr lang="en-US" dirty="0">
                <a:solidFill>
                  <a:schemeClr val="bg1">
                    <a:lumMod val="50000"/>
                  </a:schemeClr>
                </a:solidFill>
                <a:latin typeface="Roboto Light" charset="0"/>
                <a:ea typeface="Roboto Light" charset="0"/>
                <a:cs typeface="Roboto Light" charset="0"/>
              </a:endParaRPr>
            </a:p>
          </p:txBody>
        </p:sp>
        <p:sp>
          <p:nvSpPr>
            <p:cNvPr id="21" name="TextBox 20"/>
            <p:cNvSpPr txBox="1"/>
            <p:nvPr/>
          </p:nvSpPr>
          <p:spPr>
            <a:xfrm>
              <a:off x="10958149" y="3364807"/>
              <a:ext cx="524595" cy="369332"/>
            </a:xfrm>
            <a:prstGeom prst="rect">
              <a:avLst/>
            </a:prstGeom>
            <a:noFill/>
          </p:spPr>
          <p:txBody>
            <a:bodyPr wrap="square" rtlCol="0">
              <a:spAutoFit/>
            </a:bodyPr>
            <a:lstStyle/>
            <a:p>
              <a:r>
                <a:rPr lang="en-US" dirty="0" smtClean="0">
                  <a:solidFill>
                    <a:schemeClr val="bg1">
                      <a:lumMod val="50000"/>
                    </a:schemeClr>
                  </a:solidFill>
                  <a:latin typeface="Roboto Light" charset="0"/>
                  <a:ea typeface="Roboto Light" charset="0"/>
                  <a:cs typeface="Roboto Light" charset="0"/>
                </a:rPr>
                <a:t>3.</a:t>
              </a:r>
              <a:endParaRPr lang="en-US" dirty="0">
                <a:solidFill>
                  <a:schemeClr val="bg1">
                    <a:lumMod val="50000"/>
                  </a:schemeClr>
                </a:solidFill>
                <a:latin typeface="Roboto Light" charset="0"/>
                <a:ea typeface="Roboto Light" charset="0"/>
                <a:cs typeface="Roboto Light" charset="0"/>
              </a:endParaRPr>
            </a:p>
          </p:txBody>
        </p:sp>
        <p:sp>
          <p:nvSpPr>
            <p:cNvPr id="24" name="TextBox 23"/>
            <p:cNvSpPr txBox="1"/>
            <p:nvPr/>
          </p:nvSpPr>
          <p:spPr>
            <a:xfrm>
              <a:off x="10771093" y="2490366"/>
              <a:ext cx="524595" cy="369332"/>
            </a:xfrm>
            <a:prstGeom prst="rect">
              <a:avLst/>
            </a:prstGeom>
            <a:noFill/>
          </p:spPr>
          <p:txBody>
            <a:bodyPr wrap="square" rtlCol="0">
              <a:spAutoFit/>
            </a:bodyPr>
            <a:lstStyle/>
            <a:p>
              <a:r>
                <a:rPr lang="en-US" dirty="0">
                  <a:solidFill>
                    <a:schemeClr val="bg1">
                      <a:lumMod val="50000"/>
                    </a:schemeClr>
                  </a:solidFill>
                  <a:latin typeface="Roboto Light" charset="0"/>
                  <a:ea typeface="Roboto Light" charset="0"/>
                  <a:cs typeface="Roboto Light" charset="0"/>
                </a:rPr>
                <a:t>4</a:t>
              </a:r>
              <a:r>
                <a:rPr lang="en-US" dirty="0" smtClean="0">
                  <a:solidFill>
                    <a:schemeClr val="bg1">
                      <a:lumMod val="50000"/>
                    </a:schemeClr>
                  </a:solidFill>
                  <a:latin typeface="Roboto Light" charset="0"/>
                  <a:ea typeface="Roboto Light" charset="0"/>
                  <a:cs typeface="Roboto Light" charset="0"/>
                </a:rPr>
                <a:t>.</a:t>
              </a:r>
              <a:endParaRPr lang="en-US" dirty="0">
                <a:solidFill>
                  <a:schemeClr val="bg1">
                    <a:lumMod val="50000"/>
                  </a:schemeClr>
                </a:solidFill>
                <a:latin typeface="Roboto Light" charset="0"/>
                <a:ea typeface="Roboto Light" charset="0"/>
                <a:cs typeface="Roboto Light" charset="0"/>
              </a:endParaRPr>
            </a:p>
          </p:txBody>
        </p:sp>
      </p:grpSp>
      <p:sp>
        <p:nvSpPr>
          <p:cNvPr id="23" name="Content Placeholder 2"/>
          <p:cNvSpPr txBox="1">
            <a:spLocks/>
          </p:cNvSpPr>
          <p:nvPr/>
        </p:nvSpPr>
        <p:spPr>
          <a:xfrm>
            <a:off x="8047008" y="4143652"/>
            <a:ext cx="4144992" cy="1946188"/>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spcBef>
                <a:spcPts val="400"/>
              </a:spcBef>
              <a:buClr>
                <a:schemeClr val="bg1">
                  <a:lumMod val="50000"/>
                </a:schemeClr>
              </a:buClr>
              <a:buFont typeface="+mj-lt"/>
              <a:buAutoNum type="arabicPeriod"/>
            </a:pPr>
            <a:r>
              <a:rPr lang="en-US" sz="1800" dirty="0" smtClean="0"/>
              <a:t>Mobile enters range of Bluetooth emitting vehicle</a:t>
            </a:r>
          </a:p>
          <a:p>
            <a:pPr marL="457200" indent="-457200">
              <a:spcBef>
                <a:spcPts val="400"/>
              </a:spcBef>
              <a:buClr>
                <a:schemeClr val="bg1">
                  <a:lumMod val="50000"/>
                </a:schemeClr>
              </a:buClr>
              <a:buFont typeface="+mj-lt"/>
              <a:buAutoNum type="arabicPeriod"/>
            </a:pPr>
            <a:r>
              <a:rPr lang="en-US" sz="1800" dirty="0" smtClean="0"/>
              <a:t>Mobile confirms pair with vehicle</a:t>
            </a:r>
          </a:p>
          <a:p>
            <a:pPr marL="457200" indent="-457200">
              <a:spcBef>
                <a:spcPts val="400"/>
              </a:spcBef>
              <a:buClr>
                <a:schemeClr val="bg1">
                  <a:lumMod val="50000"/>
                </a:schemeClr>
              </a:buClr>
              <a:buFont typeface="+mj-lt"/>
              <a:buAutoNum type="arabicPeriod"/>
            </a:pPr>
            <a:r>
              <a:rPr lang="en-US" sz="1800" dirty="0" smtClean="0"/>
              <a:t>Mobile calculates distance through GPS</a:t>
            </a:r>
          </a:p>
          <a:p>
            <a:pPr marL="457200" indent="-457200">
              <a:spcBef>
                <a:spcPts val="400"/>
              </a:spcBef>
              <a:buClr>
                <a:schemeClr val="bg1">
                  <a:lumMod val="50000"/>
                </a:schemeClr>
              </a:buClr>
              <a:buFont typeface="+mj-lt"/>
              <a:buAutoNum type="arabicPeriod"/>
            </a:pPr>
            <a:r>
              <a:rPr lang="en-US" sz="1800" dirty="0" smtClean="0"/>
              <a:t>Distance is reported to WA state</a:t>
            </a:r>
          </a:p>
        </p:txBody>
      </p:sp>
      <p:cxnSp>
        <p:nvCxnSpPr>
          <p:cNvPr id="26" name="Straight Arrow Connector 25"/>
          <p:cNvCxnSpPr/>
          <p:nvPr/>
        </p:nvCxnSpPr>
        <p:spPr>
          <a:xfrm rot="16200000" flipH="1" flipV="1">
            <a:off x="9930044" y="3305128"/>
            <a:ext cx="0" cy="689240"/>
          </a:xfrm>
          <a:prstGeom prst="straightConnector1">
            <a:avLst/>
          </a:prstGeom>
          <a:ln w="38100">
            <a:solidFill>
              <a:srgbClr val="81A93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35849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7920318" y="0"/>
            <a:ext cx="4271682"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p:cNvGrpSpPr/>
          <p:nvPr/>
        </p:nvGrpSpPr>
        <p:grpSpPr>
          <a:xfrm>
            <a:off x="9369286" y="1258747"/>
            <a:ext cx="712694" cy="4169953"/>
            <a:chOff x="9396180" y="1258747"/>
            <a:chExt cx="712694" cy="4169953"/>
          </a:xfrm>
        </p:grpSpPr>
        <p:cxnSp>
          <p:nvCxnSpPr>
            <p:cNvPr id="55" name="Straight Connector 54"/>
            <p:cNvCxnSpPr/>
            <p:nvPr/>
          </p:nvCxnSpPr>
          <p:spPr>
            <a:xfrm>
              <a:off x="9752527" y="1258747"/>
              <a:ext cx="0" cy="373698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9396180" y="5120923"/>
              <a:ext cx="712694" cy="307777"/>
            </a:xfrm>
            <a:prstGeom prst="rect">
              <a:avLst/>
            </a:prstGeom>
            <a:noFill/>
          </p:spPr>
          <p:txBody>
            <a:bodyPr wrap="square" rtlCol="0">
              <a:spAutoFit/>
            </a:bodyPr>
            <a:lstStyle/>
            <a:p>
              <a:pPr algn="ctr"/>
              <a:r>
                <a:rPr lang="en-US" sz="1400" i="1" dirty="0" smtClean="0">
                  <a:solidFill>
                    <a:schemeClr val="bg1">
                      <a:lumMod val="50000"/>
                    </a:schemeClr>
                  </a:solidFill>
                  <a:latin typeface="Roboto Light" charset="0"/>
                  <a:ea typeface="Roboto Light" charset="0"/>
                  <a:cs typeface="Roboto Light" charset="0"/>
                </a:rPr>
                <a:t>Poor</a:t>
              </a:r>
              <a:endParaRPr lang="en-US" sz="1400" i="1" dirty="0">
                <a:solidFill>
                  <a:schemeClr val="bg1">
                    <a:lumMod val="50000"/>
                  </a:schemeClr>
                </a:solidFill>
                <a:latin typeface="Roboto Light" charset="0"/>
                <a:ea typeface="Roboto Light" charset="0"/>
                <a:cs typeface="Roboto Light" charset="0"/>
              </a:endParaRPr>
            </a:p>
          </p:txBody>
        </p:sp>
      </p:grpSp>
      <p:grpSp>
        <p:nvGrpSpPr>
          <p:cNvPr id="63" name="Group 62"/>
          <p:cNvGrpSpPr/>
          <p:nvPr/>
        </p:nvGrpSpPr>
        <p:grpSpPr>
          <a:xfrm>
            <a:off x="10262755" y="1258747"/>
            <a:ext cx="937164" cy="4178360"/>
            <a:chOff x="10138554" y="1258747"/>
            <a:chExt cx="937164" cy="4178360"/>
          </a:xfrm>
        </p:grpSpPr>
        <p:cxnSp>
          <p:nvCxnSpPr>
            <p:cNvPr id="58" name="Straight Connector 57"/>
            <p:cNvCxnSpPr/>
            <p:nvPr/>
          </p:nvCxnSpPr>
          <p:spPr>
            <a:xfrm>
              <a:off x="10607136" y="1258747"/>
              <a:ext cx="0" cy="373698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10138554" y="5129330"/>
              <a:ext cx="937164" cy="307777"/>
            </a:xfrm>
            <a:prstGeom prst="rect">
              <a:avLst/>
            </a:prstGeom>
            <a:noFill/>
          </p:spPr>
          <p:txBody>
            <a:bodyPr wrap="square" rtlCol="0">
              <a:spAutoFit/>
            </a:bodyPr>
            <a:lstStyle/>
            <a:p>
              <a:pPr algn="ctr"/>
              <a:r>
                <a:rPr lang="en-US" sz="1400" i="1" dirty="0" smtClean="0">
                  <a:solidFill>
                    <a:schemeClr val="bg1">
                      <a:lumMod val="50000"/>
                    </a:schemeClr>
                  </a:solidFill>
                  <a:latin typeface="Roboto Light" charset="0"/>
                  <a:ea typeface="Roboto Light" charset="0"/>
                  <a:cs typeface="Roboto Light" charset="0"/>
                </a:rPr>
                <a:t>Moderate</a:t>
              </a:r>
              <a:endParaRPr lang="en-US" sz="1400" i="1" dirty="0">
                <a:solidFill>
                  <a:schemeClr val="bg1">
                    <a:lumMod val="50000"/>
                  </a:schemeClr>
                </a:solidFill>
                <a:latin typeface="Roboto Light" charset="0"/>
                <a:ea typeface="Roboto Light" charset="0"/>
                <a:cs typeface="Roboto Light" charset="0"/>
              </a:endParaRPr>
            </a:p>
          </p:txBody>
        </p:sp>
      </p:grpSp>
      <p:grpSp>
        <p:nvGrpSpPr>
          <p:cNvPr id="62" name="Group 61"/>
          <p:cNvGrpSpPr/>
          <p:nvPr/>
        </p:nvGrpSpPr>
        <p:grpSpPr>
          <a:xfrm>
            <a:off x="11353800" y="1258747"/>
            <a:ext cx="937164" cy="4178360"/>
            <a:chOff x="11353800" y="1258747"/>
            <a:chExt cx="937164" cy="4178360"/>
          </a:xfrm>
        </p:grpSpPr>
        <p:cxnSp>
          <p:nvCxnSpPr>
            <p:cNvPr id="60" name="Straight Connector 59"/>
            <p:cNvCxnSpPr/>
            <p:nvPr/>
          </p:nvCxnSpPr>
          <p:spPr>
            <a:xfrm>
              <a:off x="11822382" y="1258747"/>
              <a:ext cx="0" cy="373698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1353800" y="5129330"/>
              <a:ext cx="937164" cy="307777"/>
            </a:xfrm>
            <a:prstGeom prst="rect">
              <a:avLst/>
            </a:prstGeom>
            <a:noFill/>
          </p:spPr>
          <p:txBody>
            <a:bodyPr wrap="square" rtlCol="0">
              <a:spAutoFit/>
            </a:bodyPr>
            <a:lstStyle/>
            <a:p>
              <a:pPr algn="ctr"/>
              <a:r>
                <a:rPr lang="en-US" sz="1400" i="1" dirty="0" smtClean="0">
                  <a:solidFill>
                    <a:schemeClr val="bg1">
                      <a:lumMod val="50000"/>
                    </a:schemeClr>
                  </a:solidFill>
                  <a:latin typeface="Roboto Light" charset="0"/>
                  <a:ea typeface="Roboto Light" charset="0"/>
                  <a:cs typeface="Roboto Light" charset="0"/>
                </a:rPr>
                <a:t>Excellent</a:t>
              </a:r>
              <a:endParaRPr lang="en-US" sz="1400" i="1" dirty="0">
                <a:solidFill>
                  <a:schemeClr val="bg1">
                    <a:lumMod val="50000"/>
                  </a:schemeClr>
                </a:solidFill>
                <a:latin typeface="Roboto Light" charset="0"/>
                <a:ea typeface="Roboto Light" charset="0"/>
                <a:cs typeface="Roboto Light" charset="0"/>
              </a:endParaRPr>
            </a:p>
          </p:txBody>
        </p:sp>
      </p:grpSp>
      <p:sp>
        <p:nvSpPr>
          <p:cNvPr id="4" name="Date Placeholder 3"/>
          <p:cNvSpPr>
            <a:spLocks noGrp="1"/>
          </p:cNvSpPr>
          <p:nvPr>
            <p:ph type="dt" sz="half" idx="10"/>
          </p:nvPr>
        </p:nvSpPr>
        <p:spPr/>
        <p:txBody>
          <a:bodyPr/>
          <a:lstStyle/>
          <a:p>
            <a:fld id="{A0CB6031-0B15-FB4E-B5AB-00D12EBE1B55}" type="datetime3">
              <a:rPr lang="en-US" smtClean="0"/>
              <a:t>8 March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46</a:t>
            </a:fld>
            <a:endParaRPr lang="en-US" dirty="0"/>
          </a:p>
        </p:txBody>
      </p:sp>
      <p:sp>
        <p:nvSpPr>
          <p:cNvPr id="7" name="Title 1"/>
          <p:cNvSpPr txBox="1">
            <a:spLocks/>
          </p:cNvSpPr>
          <p:nvPr/>
        </p:nvSpPr>
        <p:spPr>
          <a:xfrm>
            <a:off x="484632" y="365125"/>
            <a:ext cx="11116235" cy="867327"/>
          </a:xfrm>
          <a:prstGeom prst="rect">
            <a:avLst/>
          </a:prstGeom>
        </p:spPr>
        <p:txBody>
          <a:bodyPr anchor="t"/>
          <a:lstStyle>
            <a:lvl1pPr algn="l" defTabSz="914400" rtl="0" eaLnBrk="1" latinLnBrk="0" hangingPunct="1">
              <a:lnSpc>
                <a:spcPct val="90000"/>
              </a:lnSpc>
              <a:spcBef>
                <a:spcPct val="0"/>
              </a:spcBef>
              <a:buNone/>
              <a:defRPr sz="3600" b="0" i="0" kern="1200" baseline="0">
                <a:solidFill>
                  <a:srgbClr val="016874"/>
                </a:solidFill>
                <a:latin typeface="Roboto" charset="0"/>
                <a:ea typeface="Roboto" charset="0"/>
                <a:cs typeface="Roboto" charset="0"/>
              </a:defRPr>
            </a:lvl1pPr>
          </a:lstStyle>
          <a:p>
            <a:r>
              <a:rPr lang="en-US" sz="3200" dirty="0" smtClean="0"/>
              <a:t>3. </a:t>
            </a:r>
            <a:r>
              <a:rPr lang="en-US" sz="3200" dirty="0"/>
              <a:t>App with Car Bluetooth Verification</a:t>
            </a:r>
          </a:p>
          <a:p>
            <a:endParaRPr lang="en-US" sz="3200" dirty="0"/>
          </a:p>
        </p:txBody>
      </p:sp>
      <p:sp>
        <p:nvSpPr>
          <p:cNvPr id="15" name="Rectangle 14"/>
          <p:cNvSpPr/>
          <p:nvPr/>
        </p:nvSpPr>
        <p:spPr>
          <a:xfrm>
            <a:off x="484632" y="1517855"/>
            <a:ext cx="3424519" cy="1538883"/>
          </a:xfrm>
          <a:prstGeom prst="rect">
            <a:avLst/>
          </a:prstGeom>
        </p:spPr>
        <p:txBody>
          <a:bodyPr wrap="square">
            <a:spAutoFit/>
          </a:bodyPr>
          <a:lstStyle/>
          <a:p>
            <a:r>
              <a:rPr lang="en-US" sz="2100" dirty="0" smtClean="0">
                <a:solidFill>
                  <a:srgbClr val="016874"/>
                </a:solidFill>
                <a:latin typeface="Roboto" charset="0"/>
                <a:ea typeface="Roboto" charset="0"/>
                <a:cs typeface="Roboto" charset="0"/>
              </a:rPr>
              <a:t>Strengths</a:t>
            </a:r>
          </a:p>
          <a:p>
            <a:r>
              <a:rPr lang="en-US" sz="1000" dirty="0" smtClean="0">
                <a:solidFill>
                  <a:srgbClr val="016874"/>
                </a:solidFill>
                <a:latin typeface="Roboto" charset="0"/>
                <a:ea typeface="Roboto" charset="0"/>
                <a:cs typeface="Roboto" charset="0"/>
              </a:rPr>
              <a:t> </a:t>
            </a:r>
          </a:p>
          <a:p>
            <a:pPr marL="285750" lvl="0" indent="-285750">
              <a:buClr>
                <a:srgbClr val="81A936"/>
              </a:buClr>
              <a:buFont typeface="Arial" charset="0"/>
              <a:buChar char="•"/>
            </a:pPr>
            <a:r>
              <a:rPr lang="en-US" sz="2100" dirty="0">
                <a:latin typeface="Roboto Light" charset="0"/>
                <a:ea typeface="Roboto Light" charset="0"/>
                <a:cs typeface="Roboto Light" charset="0"/>
              </a:rPr>
              <a:t>No location tracking until user is connected to </a:t>
            </a:r>
            <a:r>
              <a:rPr lang="en-US" sz="2100" dirty="0" smtClean="0">
                <a:latin typeface="Roboto Light" charset="0"/>
                <a:ea typeface="Roboto Light" charset="0"/>
                <a:cs typeface="Roboto Light" charset="0"/>
              </a:rPr>
              <a:t>Bluetooth</a:t>
            </a:r>
            <a:endParaRPr lang="en-US" sz="2100" dirty="0">
              <a:latin typeface="Roboto Light" charset="0"/>
              <a:ea typeface="Roboto Light" charset="0"/>
              <a:cs typeface="Roboto Light" charset="0"/>
            </a:endParaRPr>
          </a:p>
        </p:txBody>
      </p:sp>
      <p:sp>
        <p:nvSpPr>
          <p:cNvPr id="20" name="Rectangle 19"/>
          <p:cNvSpPr/>
          <p:nvPr/>
        </p:nvSpPr>
        <p:spPr>
          <a:xfrm>
            <a:off x="3904132" y="1532270"/>
            <a:ext cx="3738282" cy="2185214"/>
          </a:xfrm>
          <a:prstGeom prst="rect">
            <a:avLst/>
          </a:prstGeom>
        </p:spPr>
        <p:txBody>
          <a:bodyPr wrap="square">
            <a:spAutoFit/>
          </a:bodyPr>
          <a:lstStyle/>
          <a:p>
            <a:r>
              <a:rPr lang="en-US" sz="2100" dirty="0" smtClean="0">
                <a:solidFill>
                  <a:srgbClr val="016874"/>
                </a:solidFill>
                <a:latin typeface="Roboto" charset="0"/>
                <a:ea typeface="Roboto" charset="0"/>
                <a:cs typeface="Roboto" charset="0"/>
              </a:rPr>
              <a:t>Weaknesses</a:t>
            </a:r>
          </a:p>
          <a:p>
            <a:r>
              <a:rPr lang="en-US" sz="1000" dirty="0" smtClean="0">
                <a:solidFill>
                  <a:srgbClr val="016874"/>
                </a:solidFill>
                <a:latin typeface="Roboto" charset="0"/>
                <a:ea typeface="Roboto" charset="0"/>
                <a:cs typeface="Roboto" charset="0"/>
              </a:rPr>
              <a:t> </a:t>
            </a:r>
            <a:endParaRPr lang="en-US" sz="1000" dirty="0">
              <a:solidFill>
                <a:srgbClr val="016874"/>
              </a:solidFill>
              <a:latin typeface="Roboto" charset="0"/>
              <a:ea typeface="Roboto" charset="0"/>
              <a:cs typeface="Roboto" charset="0"/>
            </a:endParaRPr>
          </a:p>
          <a:p>
            <a:pPr marL="285750" lvl="0" indent="-285750">
              <a:buClr>
                <a:srgbClr val="81A936"/>
              </a:buClr>
              <a:buFont typeface="Arial" charset="0"/>
              <a:buChar char="•"/>
            </a:pPr>
            <a:r>
              <a:rPr lang="en-US" sz="2100" dirty="0">
                <a:latin typeface="Roboto Light" charset="0"/>
                <a:ea typeface="Roboto Light" charset="0"/>
                <a:cs typeface="Roboto Light" charset="0"/>
              </a:rPr>
              <a:t>Only available to users with Bluetooth cars</a:t>
            </a:r>
          </a:p>
          <a:p>
            <a:pPr marL="285750" lvl="0" indent="-285750">
              <a:buClr>
                <a:srgbClr val="81A936"/>
              </a:buClr>
              <a:buFont typeface="Arial" charset="0"/>
              <a:buChar char="•"/>
            </a:pPr>
            <a:r>
              <a:rPr lang="en-US" sz="2100" dirty="0">
                <a:latin typeface="Roboto Light" charset="0"/>
                <a:ea typeface="Roboto Light" charset="0"/>
                <a:cs typeface="Roboto Light" charset="0"/>
              </a:rPr>
              <a:t>Ability to avoid/spoof tracking by turning off </a:t>
            </a:r>
            <a:r>
              <a:rPr lang="en-US" sz="2100" dirty="0" smtClean="0">
                <a:latin typeface="Roboto Light" charset="0"/>
                <a:ea typeface="Roboto Light" charset="0"/>
                <a:cs typeface="Roboto Light" charset="0"/>
              </a:rPr>
              <a:t>Bluetooth</a:t>
            </a:r>
            <a:endParaRPr lang="en-US" sz="2100" dirty="0">
              <a:latin typeface="Roboto" charset="0"/>
              <a:ea typeface="Roboto" charset="0"/>
              <a:cs typeface="Roboto" charset="0"/>
            </a:endParaRPr>
          </a:p>
        </p:txBody>
      </p:sp>
      <p:sp>
        <p:nvSpPr>
          <p:cNvPr id="23" name="Content Placeholder 2"/>
          <p:cNvSpPr txBox="1">
            <a:spLocks/>
          </p:cNvSpPr>
          <p:nvPr/>
        </p:nvSpPr>
        <p:spPr>
          <a:xfrm>
            <a:off x="484094" y="863128"/>
            <a:ext cx="5186082" cy="437527"/>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a:solidFill>
                  <a:srgbClr val="81A936"/>
                </a:solidFill>
                <a:latin typeface="Roboto" charset="0"/>
                <a:ea typeface="Roboto" charset="0"/>
                <a:cs typeface="Roboto" charset="0"/>
              </a:rPr>
              <a:t>Cost-Benefit Analysis &amp; Criteria Evaluation</a:t>
            </a:r>
          </a:p>
        </p:txBody>
      </p:sp>
      <p:sp>
        <p:nvSpPr>
          <p:cNvPr id="24" name="Content Placeholder 2"/>
          <p:cNvSpPr txBox="1">
            <a:spLocks/>
          </p:cNvSpPr>
          <p:nvPr/>
        </p:nvSpPr>
        <p:spPr>
          <a:xfrm>
            <a:off x="8002973" y="425601"/>
            <a:ext cx="3725371" cy="437527"/>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dirty="0" smtClean="0">
                <a:solidFill>
                  <a:srgbClr val="81A936"/>
                </a:solidFill>
                <a:latin typeface="Roboto" charset="0"/>
                <a:ea typeface="Roboto" charset="0"/>
                <a:cs typeface="Roboto" charset="0"/>
              </a:rPr>
              <a:t>Criteria Scoring</a:t>
            </a:r>
            <a:endParaRPr lang="en-US" sz="2400" dirty="0">
              <a:solidFill>
                <a:srgbClr val="81A936"/>
              </a:solidFill>
              <a:latin typeface="Roboto" charset="0"/>
              <a:ea typeface="Roboto" charset="0"/>
              <a:cs typeface="Roboto" charset="0"/>
            </a:endParaRPr>
          </a:p>
        </p:txBody>
      </p:sp>
      <p:grpSp>
        <p:nvGrpSpPr>
          <p:cNvPr id="27" name="Group 26"/>
          <p:cNvGrpSpPr/>
          <p:nvPr/>
        </p:nvGrpSpPr>
        <p:grpSpPr>
          <a:xfrm>
            <a:off x="8095129" y="1074081"/>
            <a:ext cx="3733624" cy="369332"/>
            <a:chOff x="7920318" y="1302680"/>
            <a:chExt cx="3733624" cy="369332"/>
          </a:xfrm>
        </p:grpSpPr>
        <p:sp>
          <p:nvSpPr>
            <p:cNvPr id="25" name="TextBox 24"/>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Privacy</a:t>
              </a:r>
              <a:endParaRPr lang="en-US" dirty="0">
                <a:latin typeface="Roboto Light" charset="0"/>
                <a:ea typeface="Roboto Light" charset="0"/>
                <a:cs typeface="Roboto Light" charset="0"/>
              </a:endParaRPr>
            </a:p>
          </p:txBody>
        </p:sp>
        <p:sp>
          <p:nvSpPr>
            <p:cNvPr id="26" name="Rectangle 25"/>
            <p:cNvSpPr/>
            <p:nvPr/>
          </p:nvSpPr>
          <p:spPr>
            <a:xfrm>
              <a:off x="9550822" y="1350186"/>
              <a:ext cx="210312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31" name="Group 30"/>
          <p:cNvGrpSpPr/>
          <p:nvPr/>
        </p:nvGrpSpPr>
        <p:grpSpPr>
          <a:xfrm>
            <a:off x="8095129" y="1630599"/>
            <a:ext cx="2636345" cy="369332"/>
            <a:chOff x="7920318" y="1302680"/>
            <a:chExt cx="2636345" cy="369332"/>
          </a:xfrm>
        </p:grpSpPr>
        <p:sp>
          <p:nvSpPr>
            <p:cNvPr id="32" name="TextBox 31"/>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Accuracy</a:t>
              </a:r>
              <a:endParaRPr lang="en-US" dirty="0">
                <a:latin typeface="Roboto Light" charset="0"/>
                <a:ea typeface="Roboto Light" charset="0"/>
                <a:cs typeface="Roboto Light" charset="0"/>
              </a:endParaRPr>
            </a:p>
          </p:txBody>
        </p:sp>
        <p:sp>
          <p:nvSpPr>
            <p:cNvPr id="33" name="Rectangle 32"/>
            <p:cNvSpPr/>
            <p:nvPr/>
          </p:nvSpPr>
          <p:spPr>
            <a:xfrm>
              <a:off x="9550823" y="1350186"/>
              <a:ext cx="100584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34" name="Group 33"/>
          <p:cNvGrpSpPr/>
          <p:nvPr/>
        </p:nvGrpSpPr>
        <p:grpSpPr>
          <a:xfrm>
            <a:off x="7965681" y="2187117"/>
            <a:ext cx="2765793" cy="353943"/>
            <a:chOff x="7790870" y="1302680"/>
            <a:chExt cx="2765793" cy="353943"/>
          </a:xfrm>
        </p:grpSpPr>
        <p:sp>
          <p:nvSpPr>
            <p:cNvPr id="35" name="TextBox 34"/>
            <p:cNvSpPr txBox="1"/>
            <p:nvPr/>
          </p:nvSpPr>
          <p:spPr>
            <a:xfrm>
              <a:off x="7790870" y="1302680"/>
              <a:ext cx="1717106" cy="353943"/>
            </a:xfrm>
            <a:prstGeom prst="rect">
              <a:avLst/>
            </a:prstGeom>
            <a:noFill/>
          </p:spPr>
          <p:txBody>
            <a:bodyPr wrap="square" rtlCol="0">
              <a:spAutoFit/>
            </a:bodyPr>
            <a:lstStyle/>
            <a:p>
              <a:pPr algn="r"/>
              <a:r>
                <a:rPr lang="en-US" sz="1700" spc="-50" dirty="0" smtClean="0">
                  <a:latin typeface="Roboto Light" charset="0"/>
                  <a:ea typeface="Roboto Light" charset="0"/>
                  <a:cs typeface="Roboto Light" charset="0"/>
                </a:rPr>
                <a:t>Fraud Mitigation</a:t>
              </a:r>
              <a:endParaRPr lang="en-US" sz="1700" spc="-50" dirty="0">
                <a:latin typeface="Roboto Light" charset="0"/>
                <a:ea typeface="Roboto Light" charset="0"/>
                <a:cs typeface="Roboto Light" charset="0"/>
              </a:endParaRPr>
            </a:p>
          </p:txBody>
        </p:sp>
        <p:sp>
          <p:nvSpPr>
            <p:cNvPr id="36" name="Rectangle 35"/>
            <p:cNvSpPr/>
            <p:nvPr/>
          </p:nvSpPr>
          <p:spPr>
            <a:xfrm>
              <a:off x="9550823" y="1350186"/>
              <a:ext cx="100584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37" name="Group 36"/>
          <p:cNvGrpSpPr/>
          <p:nvPr/>
        </p:nvGrpSpPr>
        <p:grpSpPr>
          <a:xfrm>
            <a:off x="8095129" y="2728246"/>
            <a:ext cx="3733625" cy="369332"/>
            <a:chOff x="7920318" y="1302680"/>
            <a:chExt cx="3733625" cy="369332"/>
          </a:xfrm>
        </p:grpSpPr>
        <p:sp>
          <p:nvSpPr>
            <p:cNvPr id="38" name="TextBox 37"/>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Ease of use</a:t>
              </a:r>
              <a:endParaRPr lang="en-US" dirty="0">
                <a:latin typeface="Roboto Light" charset="0"/>
                <a:ea typeface="Roboto Light" charset="0"/>
                <a:cs typeface="Roboto Light" charset="0"/>
              </a:endParaRPr>
            </a:p>
          </p:txBody>
        </p:sp>
        <p:sp>
          <p:nvSpPr>
            <p:cNvPr id="39" name="Rectangle 38"/>
            <p:cNvSpPr/>
            <p:nvPr/>
          </p:nvSpPr>
          <p:spPr>
            <a:xfrm>
              <a:off x="9550823" y="1350186"/>
              <a:ext cx="210312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40" name="Group 39"/>
          <p:cNvGrpSpPr/>
          <p:nvPr/>
        </p:nvGrpSpPr>
        <p:grpSpPr>
          <a:xfrm>
            <a:off x="8095129" y="3284764"/>
            <a:ext cx="2179144" cy="369332"/>
            <a:chOff x="7920318" y="1302680"/>
            <a:chExt cx="2179144" cy="369332"/>
          </a:xfrm>
        </p:grpSpPr>
        <p:sp>
          <p:nvSpPr>
            <p:cNvPr id="41" name="TextBox 40"/>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Market size</a:t>
              </a:r>
              <a:endParaRPr lang="en-US" dirty="0">
                <a:latin typeface="Roboto Light" charset="0"/>
                <a:ea typeface="Roboto Light" charset="0"/>
                <a:cs typeface="Roboto Light" charset="0"/>
              </a:endParaRPr>
            </a:p>
          </p:txBody>
        </p:sp>
        <p:sp>
          <p:nvSpPr>
            <p:cNvPr id="42" name="Rectangle 41"/>
            <p:cNvSpPr/>
            <p:nvPr/>
          </p:nvSpPr>
          <p:spPr>
            <a:xfrm>
              <a:off x="9550822" y="1350186"/>
              <a:ext cx="54864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43" name="Group 42"/>
          <p:cNvGrpSpPr/>
          <p:nvPr/>
        </p:nvGrpSpPr>
        <p:grpSpPr>
          <a:xfrm>
            <a:off x="8095129" y="3841282"/>
            <a:ext cx="3733625" cy="369332"/>
            <a:chOff x="7920318" y="1302680"/>
            <a:chExt cx="3733625" cy="369332"/>
          </a:xfrm>
        </p:grpSpPr>
        <p:sp>
          <p:nvSpPr>
            <p:cNvPr id="44" name="TextBox 43"/>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Cost</a:t>
              </a:r>
              <a:endParaRPr lang="en-US" dirty="0">
                <a:latin typeface="Roboto Light" charset="0"/>
                <a:ea typeface="Roboto Light" charset="0"/>
                <a:cs typeface="Roboto Light" charset="0"/>
              </a:endParaRPr>
            </a:p>
          </p:txBody>
        </p:sp>
        <p:sp>
          <p:nvSpPr>
            <p:cNvPr id="45" name="Rectangle 44"/>
            <p:cNvSpPr/>
            <p:nvPr/>
          </p:nvSpPr>
          <p:spPr>
            <a:xfrm>
              <a:off x="9550823" y="1350186"/>
              <a:ext cx="210312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49" name="Group 48"/>
          <p:cNvGrpSpPr/>
          <p:nvPr/>
        </p:nvGrpSpPr>
        <p:grpSpPr>
          <a:xfrm>
            <a:off x="7946673" y="4397799"/>
            <a:ext cx="2784800" cy="369332"/>
            <a:chOff x="7771862" y="1302680"/>
            <a:chExt cx="2784800" cy="369332"/>
          </a:xfrm>
        </p:grpSpPr>
        <p:sp>
          <p:nvSpPr>
            <p:cNvPr id="50" name="TextBox 49"/>
            <p:cNvSpPr txBox="1"/>
            <p:nvPr/>
          </p:nvSpPr>
          <p:spPr>
            <a:xfrm>
              <a:off x="7771862" y="1302680"/>
              <a:ext cx="1736113"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Battery Impact</a:t>
              </a:r>
              <a:endParaRPr lang="en-US" dirty="0">
                <a:latin typeface="Roboto Light" charset="0"/>
                <a:ea typeface="Roboto Light" charset="0"/>
                <a:cs typeface="Roboto Light" charset="0"/>
              </a:endParaRPr>
            </a:p>
          </p:txBody>
        </p:sp>
        <p:sp>
          <p:nvSpPr>
            <p:cNvPr id="51" name="Rectangle 50"/>
            <p:cNvSpPr/>
            <p:nvPr/>
          </p:nvSpPr>
          <p:spPr>
            <a:xfrm>
              <a:off x="9550822" y="1350186"/>
              <a:ext cx="100584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pic>
        <p:nvPicPr>
          <p:cNvPr id="52" name="Picture 5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353800" y="6296233"/>
            <a:ext cx="841248" cy="566441"/>
          </a:xfrm>
          <a:prstGeom prst="rect">
            <a:avLst/>
          </a:prstGeom>
        </p:spPr>
      </p:pic>
      <p:sp>
        <p:nvSpPr>
          <p:cNvPr id="46" name="TextBox 45"/>
          <p:cNvSpPr txBox="1"/>
          <p:nvPr/>
        </p:nvSpPr>
        <p:spPr>
          <a:xfrm>
            <a:off x="9528313" y="5527630"/>
            <a:ext cx="2663687" cy="307777"/>
          </a:xfrm>
          <a:prstGeom prst="rect">
            <a:avLst/>
          </a:prstGeom>
          <a:noFill/>
        </p:spPr>
        <p:txBody>
          <a:bodyPr wrap="square" rtlCol="0">
            <a:spAutoFit/>
          </a:bodyPr>
          <a:lstStyle/>
          <a:p>
            <a:pPr algn="ctr"/>
            <a:r>
              <a:rPr lang="en-US" sz="1400" dirty="0" smtClean="0">
                <a:solidFill>
                  <a:schemeClr val="tx1">
                    <a:lumMod val="65000"/>
                    <a:lumOff val="35000"/>
                  </a:schemeClr>
                </a:solidFill>
                <a:latin typeface="Roboto Light" charset="0"/>
                <a:ea typeface="Roboto Light" charset="0"/>
                <a:cs typeface="Roboto Light" charset="0"/>
              </a:rPr>
              <a:t>Utility to the user</a:t>
            </a:r>
            <a:endParaRPr lang="en-US" sz="1400" dirty="0">
              <a:solidFill>
                <a:schemeClr val="tx1">
                  <a:lumMod val="65000"/>
                  <a:lumOff val="35000"/>
                </a:schemeClr>
              </a:solidFill>
              <a:latin typeface="Roboto Light" charset="0"/>
              <a:ea typeface="Roboto Light" charset="0"/>
              <a:cs typeface="Roboto Light" charset="0"/>
            </a:endParaRPr>
          </a:p>
        </p:txBody>
      </p:sp>
    </p:spTree>
    <p:extLst>
      <p:ext uri="{BB962C8B-B14F-4D97-AF65-F5344CB8AC3E}">
        <p14:creationId xmlns:p14="http://schemas.microsoft.com/office/powerpoint/2010/main" val="3215195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130380" y="3072370"/>
            <a:ext cx="1071282" cy="1071282"/>
          </a:xfrm>
          <a:prstGeom prst="rect">
            <a:avLst/>
          </a:prstGeom>
        </p:spPr>
      </p:pic>
      <p:pic>
        <p:nvPicPr>
          <p:cNvPr id="10" name="Picture 9"/>
          <p:cNvPicPr>
            <a:picLocks noChangeAspect="1"/>
          </p:cNvPicPr>
          <p:nvPr/>
        </p:nvPicPr>
        <p:blipFill>
          <a:blip r:embed="rId3" cstate="print">
            <a:alphaModFix amt="26000"/>
            <a:extLst>
              <a:ext uri="{28A0092B-C50C-407E-A947-70E740481C1C}">
                <a14:useLocalDpi xmlns:a14="http://schemas.microsoft.com/office/drawing/2010/main"/>
              </a:ext>
            </a:extLst>
          </a:blip>
          <a:stretch>
            <a:fillRect/>
          </a:stretch>
        </p:blipFill>
        <p:spPr>
          <a:xfrm>
            <a:off x="9403601" y="2964898"/>
            <a:ext cx="1073554" cy="1073554"/>
          </a:xfrm>
          <a:prstGeom prst="rect">
            <a:avLst/>
          </a:prstGeom>
        </p:spPr>
      </p:pic>
      <p:sp>
        <p:nvSpPr>
          <p:cNvPr id="3" name="Content Placeholder 2"/>
          <p:cNvSpPr>
            <a:spLocks noGrp="1"/>
          </p:cNvSpPr>
          <p:nvPr>
            <p:ph idx="1"/>
          </p:nvPr>
        </p:nvSpPr>
        <p:spPr>
          <a:xfrm>
            <a:off x="484094" y="1491285"/>
            <a:ext cx="7109012" cy="4685678"/>
          </a:xfrm>
        </p:spPr>
        <p:txBody>
          <a:bodyPr/>
          <a:lstStyle/>
          <a:p>
            <a:pPr lvl="0"/>
            <a:r>
              <a:rPr lang="en-US" sz="2400" dirty="0" smtClean="0"/>
              <a:t>Identical to </a:t>
            </a:r>
            <a:r>
              <a:rPr lang="en-US" sz="2400" dirty="0"/>
              <a:t>previous option, but verify through car’s USB cord connection</a:t>
            </a:r>
          </a:p>
          <a:p>
            <a:pPr lvl="0"/>
            <a:r>
              <a:rPr lang="en-US" sz="2400" dirty="0"/>
              <a:t>Phone gets charged through this </a:t>
            </a:r>
            <a:r>
              <a:rPr lang="en-US" sz="2400" dirty="0" smtClean="0"/>
              <a:t>process, making up for GPS battery strain</a:t>
            </a:r>
            <a:endParaRPr lang="en-US" sz="2400" dirty="0"/>
          </a:p>
          <a:p>
            <a:pPr lvl="0"/>
            <a:endParaRPr lang="en-US" sz="2400" dirty="0"/>
          </a:p>
          <a:p>
            <a:pPr lvl="0"/>
            <a:r>
              <a:rPr lang="en-US" sz="2400" dirty="0" smtClean="0">
                <a:latin typeface="Roboto" charset="0"/>
                <a:ea typeface="Roboto" charset="0"/>
                <a:cs typeface="Roboto" charset="0"/>
              </a:rPr>
              <a:t>Question: </a:t>
            </a:r>
            <a:r>
              <a:rPr lang="en-US" sz="2400" dirty="0" smtClean="0"/>
              <a:t>Market size of cars with USB capability? </a:t>
            </a:r>
          </a:p>
          <a:p>
            <a:pPr lvl="0"/>
            <a:r>
              <a:rPr lang="en-US" sz="2400" dirty="0" smtClean="0">
                <a:latin typeface="Roboto" charset="0"/>
                <a:ea typeface="Roboto" charset="0"/>
                <a:cs typeface="Roboto" charset="0"/>
              </a:rPr>
              <a:t>Unknown: </a:t>
            </a:r>
            <a:r>
              <a:rPr lang="en-US" sz="2400" dirty="0" smtClean="0"/>
              <a:t>Can we uniquely identify vehicles through information available in USB ports?</a:t>
            </a:r>
            <a:endParaRPr lang="en-US" sz="2400" dirty="0"/>
          </a:p>
        </p:txBody>
      </p:sp>
      <p:sp>
        <p:nvSpPr>
          <p:cNvPr id="4" name="Date Placeholder 3"/>
          <p:cNvSpPr>
            <a:spLocks noGrp="1"/>
          </p:cNvSpPr>
          <p:nvPr>
            <p:ph type="dt" sz="half" idx="10"/>
          </p:nvPr>
        </p:nvSpPr>
        <p:spPr/>
        <p:txBody>
          <a:bodyPr/>
          <a:lstStyle/>
          <a:p>
            <a:fld id="{C291D424-F6D7-584F-8F77-F3C3E3838523}" type="datetime3">
              <a:rPr lang="en-US" smtClean="0"/>
              <a:t>8 March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47</a:t>
            </a:fld>
            <a:endParaRPr lang="en-US" dirty="0"/>
          </a:p>
        </p:txBody>
      </p:sp>
      <p:sp>
        <p:nvSpPr>
          <p:cNvPr id="7" name="Title 1"/>
          <p:cNvSpPr txBox="1">
            <a:spLocks/>
          </p:cNvSpPr>
          <p:nvPr/>
        </p:nvSpPr>
        <p:spPr>
          <a:xfrm>
            <a:off x="484093" y="365125"/>
            <a:ext cx="11116235" cy="867327"/>
          </a:xfrm>
          <a:prstGeom prst="rect">
            <a:avLst/>
          </a:prstGeom>
        </p:spPr>
        <p:txBody>
          <a:bodyPr anchor="t"/>
          <a:lstStyle>
            <a:lvl1pPr algn="l" defTabSz="914400" rtl="0" eaLnBrk="1" latinLnBrk="0" hangingPunct="1">
              <a:lnSpc>
                <a:spcPct val="90000"/>
              </a:lnSpc>
              <a:spcBef>
                <a:spcPct val="0"/>
              </a:spcBef>
              <a:buNone/>
              <a:defRPr sz="3600" b="0" i="0" kern="1200" baseline="0">
                <a:solidFill>
                  <a:srgbClr val="016874"/>
                </a:solidFill>
                <a:latin typeface="Roboto" charset="0"/>
                <a:ea typeface="Roboto" charset="0"/>
                <a:cs typeface="Roboto" charset="0"/>
              </a:defRPr>
            </a:lvl1pPr>
          </a:lstStyle>
          <a:p>
            <a:r>
              <a:rPr lang="en-US" sz="3200" dirty="0"/>
              <a:t>4. </a:t>
            </a:r>
            <a:r>
              <a:rPr lang="en-US" sz="3200" dirty="0" smtClean="0"/>
              <a:t>App with Car USB Verification</a:t>
            </a:r>
            <a:endParaRPr lang="en-US" sz="3200" dirty="0"/>
          </a:p>
          <a:p>
            <a:endParaRPr lang="en-US" sz="3200" dirty="0"/>
          </a:p>
        </p:txBody>
      </p:sp>
      <p:sp>
        <p:nvSpPr>
          <p:cNvPr id="8" name="Content Placeholder 2"/>
          <p:cNvSpPr txBox="1">
            <a:spLocks/>
          </p:cNvSpPr>
          <p:nvPr/>
        </p:nvSpPr>
        <p:spPr>
          <a:xfrm>
            <a:off x="484094" y="863128"/>
            <a:ext cx="5186082" cy="56581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smtClean="0">
                <a:solidFill>
                  <a:srgbClr val="81A936"/>
                </a:solidFill>
                <a:latin typeface="Roboto" charset="0"/>
                <a:ea typeface="Roboto" charset="0"/>
                <a:cs typeface="Roboto" charset="0"/>
              </a:rPr>
              <a:t>About</a:t>
            </a:r>
          </a:p>
        </p:txBody>
      </p:sp>
      <p:grpSp>
        <p:nvGrpSpPr>
          <p:cNvPr id="22" name="Group 21"/>
          <p:cNvGrpSpPr/>
          <p:nvPr/>
        </p:nvGrpSpPr>
        <p:grpSpPr>
          <a:xfrm>
            <a:off x="9457831" y="1272171"/>
            <a:ext cx="1963044" cy="2648882"/>
            <a:chOff x="9637284" y="1272171"/>
            <a:chExt cx="1963044" cy="2648882"/>
          </a:xfrm>
        </p:grpSpPr>
        <p:pic>
          <p:nvPicPr>
            <p:cNvPr id="11" name="Picture 1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771093" y="3189533"/>
              <a:ext cx="731520" cy="731520"/>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685928" y="1272171"/>
              <a:ext cx="914400" cy="914400"/>
            </a:xfrm>
            <a:prstGeom prst="rect">
              <a:avLst/>
            </a:prstGeom>
          </p:spPr>
        </p:pic>
        <p:cxnSp>
          <p:nvCxnSpPr>
            <p:cNvPr id="16" name="Straight Arrow Connector 15"/>
            <p:cNvCxnSpPr/>
            <p:nvPr/>
          </p:nvCxnSpPr>
          <p:spPr>
            <a:xfrm flipV="1">
              <a:off x="11136853" y="2330412"/>
              <a:ext cx="0" cy="689240"/>
            </a:xfrm>
            <a:prstGeom prst="straightConnector1">
              <a:avLst/>
            </a:prstGeom>
            <a:ln w="38100">
              <a:solidFill>
                <a:srgbClr val="81A93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5400000" flipV="1">
              <a:off x="10116148" y="3165793"/>
              <a:ext cx="0" cy="689240"/>
            </a:xfrm>
            <a:prstGeom prst="straightConnector1">
              <a:avLst/>
            </a:prstGeom>
            <a:ln w="38100">
              <a:solidFill>
                <a:srgbClr val="81A93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9637284" y="3161068"/>
              <a:ext cx="957728" cy="369332"/>
            </a:xfrm>
            <a:prstGeom prst="rect">
              <a:avLst/>
            </a:prstGeom>
            <a:noFill/>
          </p:spPr>
          <p:txBody>
            <a:bodyPr wrap="square" rtlCol="0">
              <a:spAutoFit/>
            </a:bodyPr>
            <a:lstStyle/>
            <a:p>
              <a:pPr algn="ctr"/>
              <a:r>
                <a:rPr lang="en-US" dirty="0">
                  <a:solidFill>
                    <a:schemeClr val="bg1">
                      <a:lumMod val="50000"/>
                    </a:schemeClr>
                  </a:solidFill>
                  <a:latin typeface="Roboto Light" charset="0"/>
                  <a:ea typeface="Roboto Light" charset="0"/>
                  <a:cs typeface="Roboto Light" charset="0"/>
                </a:rPr>
                <a:t>1</a:t>
              </a:r>
              <a:r>
                <a:rPr lang="en-US" dirty="0" smtClean="0">
                  <a:solidFill>
                    <a:schemeClr val="bg1">
                      <a:lumMod val="50000"/>
                    </a:schemeClr>
                  </a:solidFill>
                  <a:latin typeface="Roboto Light" charset="0"/>
                  <a:ea typeface="Roboto Light" charset="0"/>
                  <a:cs typeface="Roboto Light" charset="0"/>
                </a:rPr>
                <a:t>. &amp; 2.</a:t>
              </a:r>
              <a:endParaRPr lang="en-US" dirty="0">
                <a:solidFill>
                  <a:schemeClr val="bg1">
                    <a:lumMod val="50000"/>
                  </a:schemeClr>
                </a:solidFill>
                <a:latin typeface="Roboto Light" charset="0"/>
                <a:ea typeface="Roboto Light" charset="0"/>
                <a:cs typeface="Roboto Light" charset="0"/>
              </a:endParaRPr>
            </a:p>
          </p:txBody>
        </p:sp>
        <p:sp>
          <p:nvSpPr>
            <p:cNvPr id="21" name="TextBox 20"/>
            <p:cNvSpPr txBox="1"/>
            <p:nvPr/>
          </p:nvSpPr>
          <p:spPr>
            <a:xfrm>
              <a:off x="10958149" y="3364807"/>
              <a:ext cx="524595" cy="369332"/>
            </a:xfrm>
            <a:prstGeom prst="rect">
              <a:avLst/>
            </a:prstGeom>
            <a:noFill/>
          </p:spPr>
          <p:txBody>
            <a:bodyPr wrap="square" rtlCol="0">
              <a:spAutoFit/>
            </a:bodyPr>
            <a:lstStyle/>
            <a:p>
              <a:r>
                <a:rPr lang="en-US" dirty="0" smtClean="0">
                  <a:solidFill>
                    <a:schemeClr val="bg1">
                      <a:lumMod val="50000"/>
                    </a:schemeClr>
                  </a:solidFill>
                  <a:latin typeface="Roboto Light" charset="0"/>
                  <a:ea typeface="Roboto Light" charset="0"/>
                  <a:cs typeface="Roboto Light" charset="0"/>
                </a:rPr>
                <a:t>3.</a:t>
              </a:r>
              <a:endParaRPr lang="en-US" dirty="0">
                <a:solidFill>
                  <a:schemeClr val="bg1">
                    <a:lumMod val="50000"/>
                  </a:schemeClr>
                </a:solidFill>
                <a:latin typeface="Roboto Light" charset="0"/>
                <a:ea typeface="Roboto Light" charset="0"/>
                <a:cs typeface="Roboto Light" charset="0"/>
              </a:endParaRPr>
            </a:p>
          </p:txBody>
        </p:sp>
        <p:sp>
          <p:nvSpPr>
            <p:cNvPr id="24" name="TextBox 23"/>
            <p:cNvSpPr txBox="1"/>
            <p:nvPr/>
          </p:nvSpPr>
          <p:spPr>
            <a:xfrm>
              <a:off x="10771093" y="2490366"/>
              <a:ext cx="524595" cy="369332"/>
            </a:xfrm>
            <a:prstGeom prst="rect">
              <a:avLst/>
            </a:prstGeom>
            <a:noFill/>
          </p:spPr>
          <p:txBody>
            <a:bodyPr wrap="square" rtlCol="0">
              <a:spAutoFit/>
            </a:bodyPr>
            <a:lstStyle/>
            <a:p>
              <a:r>
                <a:rPr lang="en-US" dirty="0">
                  <a:solidFill>
                    <a:schemeClr val="bg1">
                      <a:lumMod val="50000"/>
                    </a:schemeClr>
                  </a:solidFill>
                  <a:latin typeface="Roboto Light" charset="0"/>
                  <a:ea typeface="Roboto Light" charset="0"/>
                  <a:cs typeface="Roboto Light" charset="0"/>
                </a:rPr>
                <a:t>4</a:t>
              </a:r>
              <a:r>
                <a:rPr lang="en-US" dirty="0" smtClean="0">
                  <a:solidFill>
                    <a:schemeClr val="bg1">
                      <a:lumMod val="50000"/>
                    </a:schemeClr>
                  </a:solidFill>
                  <a:latin typeface="Roboto Light" charset="0"/>
                  <a:ea typeface="Roboto Light" charset="0"/>
                  <a:cs typeface="Roboto Light" charset="0"/>
                </a:rPr>
                <a:t>.</a:t>
              </a:r>
              <a:endParaRPr lang="en-US" dirty="0">
                <a:solidFill>
                  <a:schemeClr val="bg1">
                    <a:lumMod val="50000"/>
                  </a:schemeClr>
                </a:solidFill>
                <a:latin typeface="Roboto Light" charset="0"/>
                <a:ea typeface="Roboto Light" charset="0"/>
                <a:cs typeface="Roboto Light" charset="0"/>
              </a:endParaRPr>
            </a:p>
          </p:txBody>
        </p:sp>
      </p:grpSp>
      <p:sp>
        <p:nvSpPr>
          <p:cNvPr id="23" name="Content Placeholder 2"/>
          <p:cNvSpPr txBox="1">
            <a:spLocks/>
          </p:cNvSpPr>
          <p:nvPr/>
        </p:nvSpPr>
        <p:spPr>
          <a:xfrm>
            <a:off x="8047008" y="4143652"/>
            <a:ext cx="4144992" cy="1946188"/>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spcBef>
                <a:spcPts val="400"/>
              </a:spcBef>
              <a:buClr>
                <a:schemeClr val="bg1">
                  <a:lumMod val="50000"/>
                </a:schemeClr>
              </a:buClr>
              <a:buFont typeface="+mj-lt"/>
              <a:buAutoNum type="arabicPeriod"/>
            </a:pPr>
            <a:r>
              <a:rPr lang="en-US" sz="1800" dirty="0" smtClean="0"/>
              <a:t>User enters vehicle and plugs in mobile device</a:t>
            </a:r>
          </a:p>
          <a:p>
            <a:pPr marL="457200" indent="-457200">
              <a:spcBef>
                <a:spcPts val="400"/>
              </a:spcBef>
              <a:buClr>
                <a:schemeClr val="bg1">
                  <a:lumMod val="50000"/>
                </a:schemeClr>
              </a:buClr>
              <a:buFont typeface="+mj-lt"/>
              <a:buAutoNum type="arabicPeriod"/>
            </a:pPr>
            <a:r>
              <a:rPr lang="en-US" sz="1800" dirty="0" smtClean="0"/>
              <a:t>Mobile confirms pair with vehicle and recognizes vehicle</a:t>
            </a:r>
          </a:p>
          <a:p>
            <a:pPr marL="457200" indent="-457200">
              <a:spcBef>
                <a:spcPts val="400"/>
              </a:spcBef>
              <a:buClr>
                <a:schemeClr val="bg1">
                  <a:lumMod val="50000"/>
                </a:schemeClr>
              </a:buClr>
              <a:buFont typeface="+mj-lt"/>
              <a:buAutoNum type="arabicPeriod"/>
            </a:pPr>
            <a:r>
              <a:rPr lang="en-US" sz="1800" dirty="0" smtClean="0"/>
              <a:t>Mobile calculates distance through GPS</a:t>
            </a:r>
          </a:p>
          <a:p>
            <a:pPr marL="457200" indent="-457200">
              <a:spcBef>
                <a:spcPts val="400"/>
              </a:spcBef>
              <a:buClr>
                <a:schemeClr val="bg1">
                  <a:lumMod val="50000"/>
                </a:schemeClr>
              </a:buClr>
              <a:buFont typeface="+mj-lt"/>
              <a:buAutoNum type="arabicPeriod"/>
            </a:pPr>
            <a:r>
              <a:rPr lang="en-US" sz="1800" dirty="0" smtClean="0"/>
              <a:t>Distance is reported to WA state</a:t>
            </a:r>
          </a:p>
        </p:txBody>
      </p:sp>
      <p:cxnSp>
        <p:nvCxnSpPr>
          <p:cNvPr id="26" name="Straight Arrow Connector 25"/>
          <p:cNvCxnSpPr/>
          <p:nvPr/>
        </p:nvCxnSpPr>
        <p:spPr>
          <a:xfrm rot="16200000" flipH="1" flipV="1">
            <a:off x="9930044" y="3305128"/>
            <a:ext cx="0" cy="689240"/>
          </a:xfrm>
          <a:prstGeom prst="straightConnector1">
            <a:avLst/>
          </a:prstGeom>
          <a:ln w="38100">
            <a:solidFill>
              <a:srgbClr val="81A936"/>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625743" y="3736387"/>
            <a:ext cx="789816" cy="369332"/>
          </a:xfrm>
          <a:prstGeom prst="rect">
            <a:avLst/>
          </a:prstGeom>
          <a:noFill/>
        </p:spPr>
        <p:txBody>
          <a:bodyPr wrap="square" rtlCol="0">
            <a:spAutoFit/>
          </a:bodyPr>
          <a:lstStyle/>
          <a:p>
            <a:r>
              <a:rPr lang="en-US" dirty="0" smtClean="0">
                <a:latin typeface="Roboto Light" charset="0"/>
                <a:ea typeface="Roboto Light" charset="0"/>
                <a:cs typeface="Roboto Light" charset="0"/>
              </a:rPr>
              <a:t>USB</a:t>
            </a:r>
            <a:endParaRPr lang="en-US" dirty="0">
              <a:latin typeface="Roboto Light" charset="0"/>
              <a:ea typeface="Roboto Light" charset="0"/>
              <a:cs typeface="Roboto Light" charset="0"/>
            </a:endParaRPr>
          </a:p>
        </p:txBody>
      </p:sp>
    </p:spTree>
    <p:extLst>
      <p:ext uri="{BB962C8B-B14F-4D97-AF65-F5344CB8AC3E}">
        <p14:creationId xmlns:p14="http://schemas.microsoft.com/office/powerpoint/2010/main" val="6097162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7920318" y="0"/>
            <a:ext cx="4271682"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p:cNvGrpSpPr/>
          <p:nvPr/>
        </p:nvGrpSpPr>
        <p:grpSpPr>
          <a:xfrm>
            <a:off x="9369286" y="1258747"/>
            <a:ext cx="712694" cy="4169953"/>
            <a:chOff x="9396180" y="1258747"/>
            <a:chExt cx="712694" cy="4169953"/>
          </a:xfrm>
        </p:grpSpPr>
        <p:cxnSp>
          <p:nvCxnSpPr>
            <p:cNvPr id="55" name="Straight Connector 54"/>
            <p:cNvCxnSpPr/>
            <p:nvPr/>
          </p:nvCxnSpPr>
          <p:spPr>
            <a:xfrm>
              <a:off x="9752527" y="1258747"/>
              <a:ext cx="0" cy="373698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9396180" y="5120923"/>
              <a:ext cx="712694" cy="307777"/>
            </a:xfrm>
            <a:prstGeom prst="rect">
              <a:avLst/>
            </a:prstGeom>
            <a:noFill/>
          </p:spPr>
          <p:txBody>
            <a:bodyPr wrap="square" rtlCol="0">
              <a:spAutoFit/>
            </a:bodyPr>
            <a:lstStyle/>
            <a:p>
              <a:pPr algn="ctr"/>
              <a:r>
                <a:rPr lang="en-US" sz="1400" i="1" dirty="0" smtClean="0">
                  <a:solidFill>
                    <a:schemeClr val="bg1">
                      <a:lumMod val="50000"/>
                    </a:schemeClr>
                  </a:solidFill>
                  <a:latin typeface="Roboto Light" charset="0"/>
                  <a:ea typeface="Roboto Light" charset="0"/>
                  <a:cs typeface="Roboto Light" charset="0"/>
                </a:rPr>
                <a:t>Poor</a:t>
              </a:r>
              <a:endParaRPr lang="en-US" sz="1400" i="1" dirty="0">
                <a:solidFill>
                  <a:schemeClr val="bg1">
                    <a:lumMod val="50000"/>
                  </a:schemeClr>
                </a:solidFill>
                <a:latin typeface="Roboto Light" charset="0"/>
                <a:ea typeface="Roboto Light" charset="0"/>
                <a:cs typeface="Roboto Light" charset="0"/>
              </a:endParaRPr>
            </a:p>
          </p:txBody>
        </p:sp>
      </p:grpSp>
      <p:grpSp>
        <p:nvGrpSpPr>
          <p:cNvPr id="63" name="Group 62"/>
          <p:cNvGrpSpPr/>
          <p:nvPr/>
        </p:nvGrpSpPr>
        <p:grpSpPr>
          <a:xfrm>
            <a:off x="10262755" y="1258747"/>
            <a:ext cx="937164" cy="4178360"/>
            <a:chOff x="10138554" y="1258747"/>
            <a:chExt cx="937164" cy="4178360"/>
          </a:xfrm>
        </p:grpSpPr>
        <p:cxnSp>
          <p:nvCxnSpPr>
            <p:cNvPr id="58" name="Straight Connector 57"/>
            <p:cNvCxnSpPr/>
            <p:nvPr/>
          </p:nvCxnSpPr>
          <p:spPr>
            <a:xfrm>
              <a:off x="10607136" y="1258747"/>
              <a:ext cx="0" cy="373698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10138554" y="5129330"/>
              <a:ext cx="937164" cy="307777"/>
            </a:xfrm>
            <a:prstGeom prst="rect">
              <a:avLst/>
            </a:prstGeom>
            <a:noFill/>
          </p:spPr>
          <p:txBody>
            <a:bodyPr wrap="square" rtlCol="0">
              <a:spAutoFit/>
            </a:bodyPr>
            <a:lstStyle/>
            <a:p>
              <a:pPr algn="ctr"/>
              <a:r>
                <a:rPr lang="en-US" sz="1400" i="1" dirty="0" smtClean="0">
                  <a:solidFill>
                    <a:schemeClr val="bg1">
                      <a:lumMod val="50000"/>
                    </a:schemeClr>
                  </a:solidFill>
                  <a:latin typeface="Roboto Light" charset="0"/>
                  <a:ea typeface="Roboto Light" charset="0"/>
                  <a:cs typeface="Roboto Light" charset="0"/>
                </a:rPr>
                <a:t>Moderate</a:t>
              </a:r>
              <a:endParaRPr lang="en-US" sz="1400" i="1" dirty="0">
                <a:solidFill>
                  <a:schemeClr val="bg1">
                    <a:lumMod val="50000"/>
                  </a:schemeClr>
                </a:solidFill>
                <a:latin typeface="Roboto Light" charset="0"/>
                <a:ea typeface="Roboto Light" charset="0"/>
                <a:cs typeface="Roboto Light" charset="0"/>
              </a:endParaRPr>
            </a:p>
          </p:txBody>
        </p:sp>
      </p:grpSp>
      <p:grpSp>
        <p:nvGrpSpPr>
          <p:cNvPr id="62" name="Group 61"/>
          <p:cNvGrpSpPr/>
          <p:nvPr/>
        </p:nvGrpSpPr>
        <p:grpSpPr>
          <a:xfrm>
            <a:off x="11353800" y="1258747"/>
            <a:ext cx="937164" cy="4178360"/>
            <a:chOff x="11353800" y="1258747"/>
            <a:chExt cx="937164" cy="4178360"/>
          </a:xfrm>
        </p:grpSpPr>
        <p:cxnSp>
          <p:nvCxnSpPr>
            <p:cNvPr id="60" name="Straight Connector 59"/>
            <p:cNvCxnSpPr/>
            <p:nvPr/>
          </p:nvCxnSpPr>
          <p:spPr>
            <a:xfrm>
              <a:off x="11822382" y="1258747"/>
              <a:ext cx="0" cy="373698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1353800" y="5129330"/>
              <a:ext cx="937164" cy="307777"/>
            </a:xfrm>
            <a:prstGeom prst="rect">
              <a:avLst/>
            </a:prstGeom>
            <a:noFill/>
          </p:spPr>
          <p:txBody>
            <a:bodyPr wrap="square" rtlCol="0">
              <a:spAutoFit/>
            </a:bodyPr>
            <a:lstStyle/>
            <a:p>
              <a:pPr algn="ctr"/>
              <a:r>
                <a:rPr lang="en-US" sz="1400" i="1" dirty="0" smtClean="0">
                  <a:solidFill>
                    <a:schemeClr val="bg1">
                      <a:lumMod val="50000"/>
                    </a:schemeClr>
                  </a:solidFill>
                  <a:latin typeface="Roboto Light" charset="0"/>
                  <a:ea typeface="Roboto Light" charset="0"/>
                  <a:cs typeface="Roboto Light" charset="0"/>
                </a:rPr>
                <a:t>Excellent</a:t>
              </a:r>
              <a:endParaRPr lang="en-US" sz="1400" i="1" dirty="0">
                <a:solidFill>
                  <a:schemeClr val="bg1">
                    <a:lumMod val="50000"/>
                  </a:schemeClr>
                </a:solidFill>
                <a:latin typeface="Roboto Light" charset="0"/>
                <a:ea typeface="Roboto Light" charset="0"/>
                <a:cs typeface="Roboto Light" charset="0"/>
              </a:endParaRPr>
            </a:p>
          </p:txBody>
        </p:sp>
      </p:grpSp>
      <p:sp>
        <p:nvSpPr>
          <p:cNvPr id="4" name="Date Placeholder 3"/>
          <p:cNvSpPr>
            <a:spLocks noGrp="1"/>
          </p:cNvSpPr>
          <p:nvPr>
            <p:ph type="dt" sz="half" idx="10"/>
          </p:nvPr>
        </p:nvSpPr>
        <p:spPr/>
        <p:txBody>
          <a:bodyPr/>
          <a:lstStyle/>
          <a:p>
            <a:fld id="{1569D3E2-DA57-4342-B93B-D5B305FF96F5}" type="datetime3">
              <a:rPr lang="en-US" smtClean="0"/>
              <a:t>8 March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48</a:t>
            </a:fld>
            <a:endParaRPr lang="en-US" dirty="0"/>
          </a:p>
        </p:txBody>
      </p:sp>
      <p:sp>
        <p:nvSpPr>
          <p:cNvPr id="7" name="Title 1"/>
          <p:cNvSpPr txBox="1">
            <a:spLocks/>
          </p:cNvSpPr>
          <p:nvPr/>
        </p:nvSpPr>
        <p:spPr>
          <a:xfrm>
            <a:off x="484632" y="365125"/>
            <a:ext cx="11116235" cy="867327"/>
          </a:xfrm>
          <a:prstGeom prst="rect">
            <a:avLst/>
          </a:prstGeom>
        </p:spPr>
        <p:txBody>
          <a:bodyPr anchor="t"/>
          <a:lstStyle>
            <a:lvl1pPr algn="l" defTabSz="914400" rtl="0" eaLnBrk="1" latinLnBrk="0" hangingPunct="1">
              <a:lnSpc>
                <a:spcPct val="90000"/>
              </a:lnSpc>
              <a:spcBef>
                <a:spcPct val="0"/>
              </a:spcBef>
              <a:buNone/>
              <a:defRPr sz="3600" b="0" i="0" kern="1200" baseline="0">
                <a:solidFill>
                  <a:srgbClr val="016874"/>
                </a:solidFill>
                <a:latin typeface="Roboto" charset="0"/>
                <a:ea typeface="Roboto" charset="0"/>
                <a:cs typeface="Roboto" charset="0"/>
              </a:defRPr>
            </a:lvl1pPr>
          </a:lstStyle>
          <a:p>
            <a:r>
              <a:rPr lang="en-US" sz="3200" dirty="0"/>
              <a:t>4. App with Car USB Verification</a:t>
            </a:r>
          </a:p>
          <a:p>
            <a:endParaRPr lang="en-US" sz="3200" dirty="0"/>
          </a:p>
        </p:txBody>
      </p:sp>
      <p:sp>
        <p:nvSpPr>
          <p:cNvPr id="15" name="Rectangle 14"/>
          <p:cNvSpPr/>
          <p:nvPr/>
        </p:nvSpPr>
        <p:spPr>
          <a:xfrm>
            <a:off x="484632" y="1517855"/>
            <a:ext cx="3424519" cy="2185214"/>
          </a:xfrm>
          <a:prstGeom prst="rect">
            <a:avLst/>
          </a:prstGeom>
        </p:spPr>
        <p:txBody>
          <a:bodyPr wrap="square">
            <a:spAutoFit/>
          </a:bodyPr>
          <a:lstStyle/>
          <a:p>
            <a:r>
              <a:rPr lang="en-US" sz="2100" dirty="0" smtClean="0">
                <a:solidFill>
                  <a:srgbClr val="016874"/>
                </a:solidFill>
                <a:latin typeface="Roboto" charset="0"/>
                <a:ea typeface="Roboto" charset="0"/>
                <a:cs typeface="Roboto" charset="0"/>
              </a:rPr>
              <a:t>Strengths</a:t>
            </a:r>
          </a:p>
          <a:p>
            <a:r>
              <a:rPr lang="en-US" sz="1000" dirty="0" smtClean="0">
                <a:solidFill>
                  <a:srgbClr val="016874"/>
                </a:solidFill>
                <a:latin typeface="Roboto" charset="0"/>
                <a:ea typeface="Roboto" charset="0"/>
                <a:cs typeface="Roboto" charset="0"/>
              </a:rPr>
              <a:t> </a:t>
            </a:r>
          </a:p>
          <a:p>
            <a:pPr marL="285750" lvl="0" indent="-285750">
              <a:buClr>
                <a:srgbClr val="81A936"/>
              </a:buClr>
              <a:buFont typeface="Arial" charset="0"/>
              <a:buChar char="•"/>
            </a:pPr>
            <a:r>
              <a:rPr lang="en-US" sz="2100" dirty="0">
                <a:latin typeface="Roboto Light" charset="0"/>
                <a:ea typeface="Roboto Light" charset="0"/>
                <a:cs typeface="Roboto Light" charset="0"/>
              </a:rPr>
              <a:t>No location tracking until user is connected to Bluetooth</a:t>
            </a:r>
          </a:p>
          <a:p>
            <a:pPr marL="285750" lvl="0" indent="-285750">
              <a:buClr>
                <a:srgbClr val="81A936"/>
              </a:buClr>
              <a:buFont typeface="Arial" charset="0"/>
              <a:buChar char="•"/>
            </a:pPr>
            <a:r>
              <a:rPr lang="en-US" sz="2100" dirty="0">
                <a:latin typeface="Roboto Light" charset="0"/>
                <a:ea typeface="Roboto Light" charset="0"/>
                <a:cs typeface="Roboto Light" charset="0"/>
              </a:rPr>
              <a:t>Charges the phone, reducing battery strain </a:t>
            </a:r>
          </a:p>
        </p:txBody>
      </p:sp>
      <p:sp>
        <p:nvSpPr>
          <p:cNvPr id="20" name="Rectangle 19"/>
          <p:cNvSpPr/>
          <p:nvPr/>
        </p:nvSpPr>
        <p:spPr>
          <a:xfrm>
            <a:off x="3904132" y="1532270"/>
            <a:ext cx="3738282" cy="2185214"/>
          </a:xfrm>
          <a:prstGeom prst="rect">
            <a:avLst/>
          </a:prstGeom>
        </p:spPr>
        <p:txBody>
          <a:bodyPr wrap="square">
            <a:spAutoFit/>
          </a:bodyPr>
          <a:lstStyle/>
          <a:p>
            <a:r>
              <a:rPr lang="en-US" sz="2100" dirty="0" smtClean="0">
                <a:solidFill>
                  <a:srgbClr val="016874"/>
                </a:solidFill>
                <a:latin typeface="Roboto" charset="0"/>
                <a:ea typeface="Roboto" charset="0"/>
                <a:cs typeface="Roboto" charset="0"/>
              </a:rPr>
              <a:t>Weaknesses</a:t>
            </a:r>
          </a:p>
          <a:p>
            <a:r>
              <a:rPr lang="en-US" sz="1000" dirty="0" smtClean="0">
                <a:solidFill>
                  <a:srgbClr val="016874"/>
                </a:solidFill>
                <a:latin typeface="Roboto" charset="0"/>
                <a:ea typeface="Roboto" charset="0"/>
                <a:cs typeface="Roboto" charset="0"/>
              </a:rPr>
              <a:t> </a:t>
            </a:r>
            <a:endParaRPr lang="en-US" sz="1000" dirty="0">
              <a:solidFill>
                <a:srgbClr val="016874"/>
              </a:solidFill>
              <a:latin typeface="Roboto" charset="0"/>
              <a:ea typeface="Roboto" charset="0"/>
              <a:cs typeface="Roboto" charset="0"/>
            </a:endParaRPr>
          </a:p>
          <a:p>
            <a:pPr marL="285750" lvl="0" indent="-285750">
              <a:buClr>
                <a:srgbClr val="81A936"/>
              </a:buClr>
              <a:buFont typeface="Arial" charset="0"/>
              <a:buChar char="•"/>
            </a:pPr>
            <a:r>
              <a:rPr lang="en-US" sz="2100" dirty="0">
                <a:latin typeface="Roboto Light" charset="0"/>
                <a:ea typeface="Roboto Light" charset="0"/>
                <a:cs typeface="Roboto Light" charset="0"/>
              </a:rPr>
              <a:t>Only available to users with USB port cars</a:t>
            </a:r>
          </a:p>
          <a:p>
            <a:pPr marL="285750" lvl="0" indent="-285750">
              <a:buClr>
                <a:srgbClr val="81A936"/>
              </a:buClr>
              <a:buFont typeface="Arial" charset="0"/>
              <a:buChar char="•"/>
            </a:pPr>
            <a:r>
              <a:rPr lang="en-US" sz="2100" dirty="0">
                <a:latin typeface="Roboto Light" charset="0"/>
                <a:ea typeface="Roboto Light" charset="0"/>
                <a:cs typeface="Roboto Light" charset="0"/>
              </a:rPr>
              <a:t>Ability to avoid/spoof tracking by not turning on USB </a:t>
            </a:r>
            <a:endParaRPr lang="en-US" sz="2100" dirty="0">
              <a:latin typeface="Roboto" charset="0"/>
              <a:ea typeface="Roboto" charset="0"/>
              <a:cs typeface="Roboto" charset="0"/>
            </a:endParaRPr>
          </a:p>
        </p:txBody>
      </p:sp>
      <p:sp>
        <p:nvSpPr>
          <p:cNvPr id="23" name="Content Placeholder 2"/>
          <p:cNvSpPr txBox="1">
            <a:spLocks/>
          </p:cNvSpPr>
          <p:nvPr/>
        </p:nvSpPr>
        <p:spPr>
          <a:xfrm>
            <a:off x="484094" y="863128"/>
            <a:ext cx="5186082" cy="437527"/>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a:solidFill>
                  <a:srgbClr val="81A936"/>
                </a:solidFill>
                <a:latin typeface="Roboto" charset="0"/>
                <a:ea typeface="Roboto" charset="0"/>
                <a:cs typeface="Roboto" charset="0"/>
              </a:rPr>
              <a:t>Cost-Benefit Analysis &amp; Criteria Evaluation</a:t>
            </a:r>
          </a:p>
        </p:txBody>
      </p:sp>
      <p:sp>
        <p:nvSpPr>
          <p:cNvPr id="24" name="Content Placeholder 2"/>
          <p:cNvSpPr txBox="1">
            <a:spLocks/>
          </p:cNvSpPr>
          <p:nvPr/>
        </p:nvSpPr>
        <p:spPr>
          <a:xfrm>
            <a:off x="8002973" y="425601"/>
            <a:ext cx="3725371" cy="437527"/>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dirty="0" smtClean="0">
                <a:solidFill>
                  <a:srgbClr val="81A936"/>
                </a:solidFill>
                <a:latin typeface="Roboto" charset="0"/>
                <a:ea typeface="Roboto" charset="0"/>
                <a:cs typeface="Roboto" charset="0"/>
              </a:rPr>
              <a:t>Criteria Scoring</a:t>
            </a:r>
            <a:endParaRPr lang="en-US" sz="2400" dirty="0">
              <a:solidFill>
                <a:srgbClr val="81A936"/>
              </a:solidFill>
              <a:latin typeface="Roboto" charset="0"/>
              <a:ea typeface="Roboto" charset="0"/>
              <a:cs typeface="Roboto" charset="0"/>
            </a:endParaRPr>
          </a:p>
        </p:txBody>
      </p:sp>
      <p:grpSp>
        <p:nvGrpSpPr>
          <p:cNvPr id="27" name="Group 26"/>
          <p:cNvGrpSpPr/>
          <p:nvPr/>
        </p:nvGrpSpPr>
        <p:grpSpPr>
          <a:xfrm>
            <a:off x="8095129" y="1074081"/>
            <a:ext cx="3733624" cy="369332"/>
            <a:chOff x="7920318" y="1302680"/>
            <a:chExt cx="3733624" cy="369332"/>
          </a:xfrm>
        </p:grpSpPr>
        <p:sp>
          <p:nvSpPr>
            <p:cNvPr id="25" name="TextBox 24"/>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Privacy</a:t>
              </a:r>
              <a:endParaRPr lang="en-US" dirty="0">
                <a:latin typeface="Roboto Light" charset="0"/>
                <a:ea typeface="Roboto Light" charset="0"/>
                <a:cs typeface="Roboto Light" charset="0"/>
              </a:endParaRPr>
            </a:p>
          </p:txBody>
        </p:sp>
        <p:sp>
          <p:nvSpPr>
            <p:cNvPr id="26" name="Rectangle 25"/>
            <p:cNvSpPr/>
            <p:nvPr/>
          </p:nvSpPr>
          <p:spPr>
            <a:xfrm>
              <a:off x="9550822" y="1350186"/>
              <a:ext cx="210312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31" name="Group 30"/>
          <p:cNvGrpSpPr/>
          <p:nvPr/>
        </p:nvGrpSpPr>
        <p:grpSpPr>
          <a:xfrm>
            <a:off x="8095129" y="1630599"/>
            <a:ext cx="2636345" cy="369332"/>
            <a:chOff x="7920318" y="1302680"/>
            <a:chExt cx="2636345" cy="369332"/>
          </a:xfrm>
        </p:grpSpPr>
        <p:sp>
          <p:nvSpPr>
            <p:cNvPr id="32" name="TextBox 31"/>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Accuracy</a:t>
              </a:r>
              <a:endParaRPr lang="en-US" dirty="0">
                <a:latin typeface="Roboto Light" charset="0"/>
                <a:ea typeface="Roboto Light" charset="0"/>
                <a:cs typeface="Roboto Light" charset="0"/>
              </a:endParaRPr>
            </a:p>
          </p:txBody>
        </p:sp>
        <p:sp>
          <p:nvSpPr>
            <p:cNvPr id="33" name="Rectangle 32"/>
            <p:cNvSpPr/>
            <p:nvPr/>
          </p:nvSpPr>
          <p:spPr>
            <a:xfrm>
              <a:off x="9550823" y="1350186"/>
              <a:ext cx="100584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34" name="Group 33"/>
          <p:cNvGrpSpPr/>
          <p:nvPr/>
        </p:nvGrpSpPr>
        <p:grpSpPr>
          <a:xfrm>
            <a:off x="7965681" y="2187117"/>
            <a:ext cx="2765793" cy="353943"/>
            <a:chOff x="7790870" y="1302680"/>
            <a:chExt cx="2765793" cy="353943"/>
          </a:xfrm>
        </p:grpSpPr>
        <p:sp>
          <p:nvSpPr>
            <p:cNvPr id="35" name="TextBox 34"/>
            <p:cNvSpPr txBox="1"/>
            <p:nvPr/>
          </p:nvSpPr>
          <p:spPr>
            <a:xfrm>
              <a:off x="7790870" y="1302680"/>
              <a:ext cx="1717106" cy="353943"/>
            </a:xfrm>
            <a:prstGeom prst="rect">
              <a:avLst/>
            </a:prstGeom>
            <a:noFill/>
          </p:spPr>
          <p:txBody>
            <a:bodyPr wrap="square" rtlCol="0">
              <a:spAutoFit/>
            </a:bodyPr>
            <a:lstStyle/>
            <a:p>
              <a:pPr algn="r"/>
              <a:r>
                <a:rPr lang="en-US" sz="1700" spc="-50" dirty="0" smtClean="0">
                  <a:latin typeface="Roboto Light" charset="0"/>
                  <a:ea typeface="Roboto Light" charset="0"/>
                  <a:cs typeface="Roboto Light" charset="0"/>
                </a:rPr>
                <a:t>Fraud Mitigation</a:t>
              </a:r>
              <a:endParaRPr lang="en-US" sz="1700" spc="-50" dirty="0">
                <a:latin typeface="Roboto Light" charset="0"/>
                <a:ea typeface="Roboto Light" charset="0"/>
                <a:cs typeface="Roboto Light" charset="0"/>
              </a:endParaRPr>
            </a:p>
          </p:txBody>
        </p:sp>
        <p:sp>
          <p:nvSpPr>
            <p:cNvPr id="36" name="Rectangle 35"/>
            <p:cNvSpPr/>
            <p:nvPr/>
          </p:nvSpPr>
          <p:spPr>
            <a:xfrm>
              <a:off x="9550823" y="1350186"/>
              <a:ext cx="100584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37" name="Group 36"/>
          <p:cNvGrpSpPr/>
          <p:nvPr/>
        </p:nvGrpSpPr>
        <p:grpSpPr>
          <a:xfrm>
            <a:off x="8095129" y="2728246"/>
            <a:ext cx="3733625" cy="369332"/>
            <a:chOff x="7920318" y="1302680"/>
            <a:chExt cx="3733625" cy="369332"/>
          </a:xfrm>
        </p:grpSpPr>
        <p:sp>
          <p:nvSpPr>
            <p:cNvPr id="38" name="TextBox 37"/>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Ease of use</a:t>
              </a:r>
              <a:endParaRPr lang="en-US" dirty="0">
                <a:latin typeface="Roboto Light" charset="0"/>
                <a:ea typeface="Roboto Light" charset="0"/>
                <a:cs typeface="Roboto Light" charset="0"/>
              </a:endParaRPr>
            </a:p>
          </p:txBody>
        </p:sp>
        <p:sp>
          <p:nvSpPr>
            <p:cNvPr id="39" name="Rectangle 38"/>
            <p:cNvSpPr/>
            <p:nvPr/>
          </p:nvSpPr>
          <p:spPr>
            <a:xfrm>
              <a:off x="9550823" y="1350186"/>
              <a:ext cx="210312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40" name="Group 39"/>
          <p:cNvGrpSpPr/>
          <p:nvPr/>
        </p:nvGrpSpPr>
        <p:grpSpPr>
          <a:xfrm>
            <a:off x="8095129" y="3284764"/>
            <a:ext cx="2179144" cy="369332"/>
            <a:chOff x="7920318" y="1302680"/>
            <a:chExt cx="2179144" cy="369332"/>
          </a:xfrm>
        </p:grpSpPr>
        <p:sp>
          <p:nvSpPr>
            <p:cNvPr id="41" name="TextBox 40"/>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Market size</a:t>
              </a:r>
              <a:endParaRPr lang="en-US" dirty="0">
                <a:latin typeface="Roboto Light" charset="0"/>
                <a:ea typeface="Roboto Light" charset="0"/>
                <a:cs typeface="Roboto Light" charset="0"/>
              </a:endParaRPr>
            </a:p>
          </p:txBody>
        </p:sp>
        <p:sp>
          <p:nvSpPr>
            <p:cNvPr id="42" name="Rectangle 41"/>
            <p:cNvSpPr/>
            <p:nvPr/>
          </p:nvSpPr>
          <p:spPr>
            <a:xfrm>
              <a:off x="9550822" y="1350186"/>
              <a:ext cx="54864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43" name="Group 42"/>
          <p:cNvGrpSpPr/>
          <p:nvPr/>
        </p:nvGrpSpPr>
        <p:grpSpPr>
          <a:xfrm>
            <a:off x="8095129" y="3841282"/>
            <a:ext cx="3733625" cy="369332"/>
            <a:chOff x="7920318" y="1302680"/>
            <a:chExt cx="3733625" cy="369332"/>
          </a:xfrm>
        </p:grpSpPr>
        <p:sp>
          <p:nvSpPr>
            <p:cNvPr id="44" name="TextBox 43"/>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Cost</a:t>
              </a:r>
              <a:endParaRPr lang="en-US" dirty="0">
                <a:latin typeface="Roboto Light" charset="0"/>
                <a:ea typeface="Roboto Light" charset="0"/>
                <a:cs typeface="Roboto Light" charset="0"/>
              </a:endParaRPr>
            </a:p>
          </p:txBody>
        </p:sp>
        <p:sp>
          <p:nvSpPr>
            <p:cNvPr id="45" name="Rectangle 44"/>
            <p:cNvSpPr/>
            <p:nvPr/>
          </p:nvSpPr>
          <p:spPr>
            <a:xfrm>
              <a:off x="9550823" y="1350186"/>
              <a:ext cx="210312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49" name="Group 48"/>
          <p:cNvGrpSpPr/>
          <p:nvPr/>
        </p:nvGrpSpPr>
        <p:grpSpPr>
          <a:xfrm>
            <a:off x="7946673" y="4397799"/>
            <a:ext cx="3882080" cy="369332"/>
            <a:chOff x="7771862" y="1302680"/>
            <a:chExt cx="3882080" cy="369332"/>
          </a:xfrm>
        </p:grpSpPr>
        <p:sp>
          <p:nvSpPr>
            <p:cNvPr id="50" name="TextBox 49"/>
            <p:cNvSpPr txBox="1"/>
            <p:nvPr/>
          </p:nvSpPr>
          <p:spPr>
            <a:xfrm>
              <a:off x="7771862" y="1302680"/>
              <a:ext cx="1736113"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Battery Impact</a:t>
              </a:r>
              <a:endParaRPr lang="en-US" dirty="0">
                <a:latin typeface="Roboto Light" charset="0"/>
                <a:ea typeface="Roboto Light" charset="0"/>
                <a:cs typeface="Roboto Light" charset="0"/>
              </a:endParaRPr>
            </a:p>
          </p:txBody>
        </p:sp>
        <p:sp>
          <p:nvSpPr>
            <p:cNvPr id="51" name="Rectangle 50"/>
            <p:cNvSpPr/>
            <p:nvPr/>
          </p:nvSpPr>
          <p:spPr>
            <a:xfrm>
              <a:off x="9550822" y="1350186"/>
              <a:ext cx="210312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pic>
        <p:nvPicPr>
          <p:cNvPr id="52" name="Picture 5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353800" y="6296233"/>
            <a:ext cx="841248" cy="566441"/>
          </a:xfrm>
          <a:prstGeom prst="rect">
            <a:avLst/>
          </a:prstGeom>
        </p:spPr>
      </p:pic>
      <p:sp>
        <p:nvSpPr>
          <p:cNvPr id="46" name="TextBox 45"/>
          <p:cNvSpPr txBox="1"/>
          <p:nvPr/>
        </p:nvSpPr>
        <p:spPr>
          <a:xfrm>
            <a:off x="9528313" y="5527630"/>
            <a:ext cx="2663687" cy="307777"/>
          </a:xfrm>
          <a:prstGeom prst="rect">
            <a:avLst/>
          </a:prstGeom>
          <a:noFill/>
        </p:spPr>
        <p:txBody>
          <a:bodyPr wrap="square" rtlCol="0">
            <a:spAutoFit/>
          </a:bodyPr>
          <a:lstStyle/>
          <a:p>
            <a:pPr algn="ctr"/>
            <a:r>
              <a:rPr lang="en-US" sz="1400" dirty="0" smtClean="0">
                <a:solidFill>
                  <a:schemeClr val="tx1">
                    <a:lumMod val="65000"/>
                    <a:lumOff val="35000"/>
                  </a:schemeClr>
                </a:solidFill>
                <a:latin typeface="Roboto Light" charset="0"/>
                <a:ea typeface="Roboto Light" charset="0"/>
                <a:cs typeface="Roboto Light" charset="0"/>
              </a:rPr>
              <a:t>Utility to the user</a:t>
            </a:r>
            <a:endParaRPr lang="en-US" sz="1400" dirty="0">
              <a:solidFill>
                <a:schemeClr val="tx1">
                  <a:lumMod val="65000"/>
                  <a:lumOff val="35000"/>
                </a:schemeClr>
              </a:solidFill>
              <a:latin typeface="Roboto Light" charset="0"/>
              <a:ea typeface="Roboto Light" charset="0"/>
              <a:cs typeface="Roboto Light" charset="0"/>
            </a:endParaRPr>
          </a:p>
        </p:txBody>
      </p:sp>
    </p:spTree>
    <p:extLst>
      <p:ext uri="{BB962C8B-B14F-4D97-AF65-F5344CB8AC3E}">
        <p14:creationId xmlns:p14="http://schemas.microsoft.com/office/powerpoint/2010/main" val="18572061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094" y="1491285"/>
            <a:ext cx="7109012" cy="4685678"/>
          </a:xfrm>
        </p:spPr>
        <p:txBody>
          <a:bodyPr/>
          <a:lstStyle/>
          <a:p>
            <a:pPr lvl="0"/>
            <a:r>
              <a:rPr lang="en-US" sz="2400" dirty="0"/>
              <a:t>A mobile application that is constantly tracking user’s location</a:t>
            </a:r>
          </a:p>
          <a:p>
            <a:pPr lvl="0"/>
            <a:r>
              <a:rPr lang="en-US" sz="2400" dirty="0"/>
              <a:t>Location is taken in infrequent increments; increments are increased when movement is detected</a:t>
            </a:r>
          </a:p>
          <a:p>
            <a:pPr lvl="0"/>
            <a:r>
              <a:rPr lang="en-US" sz="2400" dirty="0"/>
              <a:t>Algorithm then determines automobile trips based upon speed, time, other </a:t>
            </a:r>
            <a:r>
              <a:rPr lang="en-US" sz="2400" dirty="0" smtClean="0"/>
              <a:t>factors</a:t>
            </a:r>
          </a:p>
          <a:p>
            <a:pPr lvl="0"/>
            <a:r>
              <a:rPr lang="en-US" sz="2400" dirty="0" smtClean="0"/>
              <a:t>Based upon </a:t>
            </a:r>
            <a:r>
              <a:rPr lang="en-US" sz="2400" dirty="0" smtClean="0">
                <a:hlinkClick r:id="rId2"/>
              </a:rPr>
              <a:t>MileIQ</a:t>
            </a:r>
            <a:r>
              <a:rPr lang="en-US" sz="2400" dirty="0" smtClean="0"/>
              <a:t>--used </a:t>
            </a:r>
            <a:r>
              <a:rPr lang="en-US" sz="2400" dirty="0"/>
              <a:t>by IRS, so meets some level of government quality</a:t>
            </a:r>
          </a:p>
          <a:p>
            <a:pPr lvl="0"/>
            <a:endParaRPr lang="en-US" sz="2400" dirty="0"/>
          </a:p>
          <a:p>
            <a:pPr lvl="0"/>
            <a:r>
              <a:rPr lang="en-US" sz="2400" dirty="0" smtClean="0">
                <a:latin typeface="Roboto" charset="0"/>
                <a:ea typeface="Roboto" charset="0"/>
                <a:cs typeface="Roboto" charset="0"/>
              </a:rPr>
              <a:t>Unknown: </a:t>
            </a:r>
            <a:r>
              <a:rPr lang="en-US" sz="2400" dirty="0" smtClean="0"/>
              <a:t>Our ability to create such an algorithm</a:t>
            </a:r>
            <a:endParaRPr lang="en-US" sz="2400" dirty="0"/>
          </a:p>
        </p:txBody>
      </p:sp>
      <p:sp>
        <p:nvSpPr>
          <p:cNvPr id="4" name="Date Placeholder 3"/>
          <p:cNvSpPr>
            <a:spLocks noGrp="1"/>
          </p:cNvSpPr>
          <p:nvPr>
            <p:ph type="dt" sz="half" idx="10"/>
          </p:nvPr>
        </p:nvSpPr>
        <p:spPr/>
        <p:txBody>
          <a:bodyPr/>
          <a:lstStyle/>
          <a:p>
            <a:fld id="{0AE4F233-A471-5844-82E8-AA64AE69D750}" type="datetime3">
              <a:rPr lang="en-US" smtClean="0"/>
              <a:t>8 March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49</a:t>
            </a:fld>
            <a:endParaRPr lang="en-US" dirty="0"/>
          </a:p>
        </p:txBody>
      </p:sp>
      <p:sp>
        <p:nvSpPr>
          <p:cNvPr id="7" name="Title 1"/>
          <p:cNvSpPr txBox="1">
            <a:spLocks/>
          </p:cNvSpPr>
          <p:nvPr/>
        </p:nvSpPr>
        <p:spPr>
          <a:xfrm>
            <a:off x="484093" y="365125"/>
            <a:ext cx="11116235" cy="867327"/>
          </a:xfrm>
          <a:prstGeom prst="rect">
            <a:avLst/>
          </a:prstGeom>
        </p:spPr>
        <p:txBody>
          <a:bodyPr anchor="t"/>
          <a:lstStyle>
            <a:lvl1pPr algn="l" defTabSz="914400" rtl="0" eaLnBrk="1" latinLnBrk="0" hangingPunct="1">
              <a:lnSpc>
                <a:spcPct val="90000"/>
              </a:lnSpc>
              <a:spcBef>
                <a:spcPct val="0"/>
              </a:spcBef>
              <a:buNone/>
              <a:defRPr sz="3600" b="0" i="0" kern="1200" baseline="0">
                <a:solidFill>
                  <a:srgbClr val="016874"/>
                </a:solidFill>
                <a:latin typeface="Roboto" charset="0"/>
                <a:ea typeface="Roboto" charset="0"/>
                <a:cs typeface="Roboto" charset="0"/>
              </a:defRPr>
            </a:lvl1pPr>
          </a:lstStyle>
          <a:p>
            <a:r>
              <a:rPr lang="en-US" sz="3200" dirty="0" smtClean="0"/>
              <a:t>5. Post-trip algorithmic analysis</a:t>
            </a:r>
            <a:endParaRPr lang="en-US" sz="3200" dirty="0"/>
          </a:p>
          <a:p>
            <a:endParaRPr lang="en-US" sz="3200" dirty="0"/>
          </a:p>
        </p:txBody>
      </p:sp>
      <p:sp>
        <p:nvSpPr>
          <p:cNvPr id="8" name="Content Placeholder 2"/>
          <p:cNvSpPr txBox="1">
            <a:spLocks/>
          </p:cNvSpPr>
          <p:nvPr/>
        </p:nvSpPr>
        <p:spPr>
          <a:xfrm>
            <a:off x="484094" y="863128"/>
            <a:ext cx="5186082" cy="56581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smtClean="0">
                <a:solidFill>
                  <a:srgbClr val="81A936"/>
                </a:solidFill>
                <a:latin typeface="Roboto" charset="0"/>
                <a:ea typeface="Roboto" charset="0"/>
                <a:cs typeface="Roboto" charset="0"/>
              </a:rPr>
              <a:t>About</a:t>
            </a:r>
          </a:p>
        </p:txBody>
      </p:sp>
      <p:grpSp>
        <p:nvGrpSpPr>
          <p:cNvPr id="22" name="Group 21"/>
          <p:cNvGrpSpPr/>
          <p:nvPr/>
        </p:nvGrpSpPr>
        <p:grpSpPr>
          <a:xfrm>
            <a:off x="9012491" y="1344843"/>
            <a:ext cx="1445000" cy="2648882"/>
            <a:chOff x="10155328" y="1272171"/>
            <a:chExt cx="1445000" cy="2648882"/>
          </a:xfrm>
        </p:grpSpPr>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771093" y="3189533"/>
              <a:ext cx="731520" cy="731520"/>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685928" y="1272171"/>
              <a:ext cx="914400" cy="914400"/>
            </a:xfrm>
            <a:prstGeom prst="rect">
              <a:avLst/>
            </a:prstGeom>
          </p:spPr>
        </p:pic>
        <p:cxnSp>
          <p:nvCxnSpPr>
            <p:cNvPr id="16" name="Straight Arrow Connector 15"/>
            <p:cNvCxnSpPr/>
            <p:nvPr/>
          </p:nvCxnSpPr>
          <p:spPr>
            <a:xfrm flipV="1">
              <a:off x="11136853" y="2330412"/>
              <a:ext cx="0" cy="689240"/>
            </a:xfrm>
            <a:prstGeom prst="straightConnector1">
              <a:avLst/>
            </a:prstGeom>
            <a:ln w="38100">
              <a:solidFill>
                <a:srgbClr val="81A936"/>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0155328" y="3392120"/>
              <a:ext cx="969709" cy="369332"/>
            </a:xfrm>
            <a:prstGeom prst="rect">
              <a:avLst/>
            </a:prstGeom>
            <a:noFill/>
          </p:spPr>
          <p:txBody>
            <a:bodyPr wrap="square" rtlCol="0">
              <a:spAutoFit/>
            </a:bodyPr>
            <a:lstStyle/>
            <a:p>
              <a:r>
                <a:rPr lang="en-US" dirty="0">
                  <a:solidFill>
                    <a:schemeClr val="bg1">
                      <a:lumMod val="50000"/>
                    </a:schemeClr>
                  </a:solidFill>
                  <a:latin typeface="Roboto Light" charset="0"/>
                  <a:ea typeface="Roboto Light" charset="0"/>
                  <a:cs typeface="Roboto Light" charset="0"/>
                </a:rPr>
                <a:t>1</a:t>
              </a:r>
              <a:r>
                <a:rPr lang="en-US" dirty="0" smtClean="0">
                  <a:solidFill>
                    <a:schemeClr val="bg1">
                      <a:lumMod val="50000"/>
                    </a:schemeClr>
                  </a:solidFill>
                  <a:latin typeface="Roboto Light" charset="0"/>
                  <a:ea typeface="Roboto Light" charset="0"/>
                  <a:cs typeface="Roboto Light" charset="0"/>
                </a:rPr>
                <a:t>. &amp; 2.</a:t>
              </a:r>
              <a:endParaRPr lang="en-US" dirty="0">
                <a:solidFill>
                  <a:schemeClr val="bg1">
                    <a:lumMod val="50000"/>
                  </a:schemeClr>
                </a:solidFill>
                <a:latin typeface="Roboto Light" charset="0"/>
                <a:ea typeface="Roboto Light" charset="0"/>
                <a:cs typeface="Roboto Light" charset="0"/>
              </a:endParaRPr>
            </a:p>
          </p:txBody>
        </p:sp>
        <p:sp>
          <p:nvSpPr>
            <p:cNvPr id="24" name="TextBox 23"/>
            <p:cNvSpPr txBox="1"/>
            <p:nvPr/>
          </p:nvSpPr>
          <p:spPr>
            <a:xfrm>
              <a:off x="10771093" y="2490366"/>
              <a:ext cx="524595" cy="369332"/>
            </a:xfrm>
            <a:prstGeom prst="rect">
              <a:avLst/>
            </a:prstGeom>
            <a:noFill/>
          </p:spPr>
          <p:txBody>
            <a:bodyPr wrap="square" rtlCol="0">
              <a:spAutoFit/>
            </a:bodyPr>
            <a:lstStyle/>
            <a:p>
              <a:r>
                <a:rPr lang="en-US" dirty="0" smtClean="0">
                  <a:solidFill>
                    <a:schemeClr val="bg1">
                      <a:lumMod val="50000"/>
                    </a:schemeClr>
                  </a:solidFill>
                  <a:latin typeface="Roboto Light" charset="0"/>
                  <a:ea typeface="Roboto Light" charset="0"/>
                  <a:cs typeface="Roboto Light" charset="0"/>
                </a:rPr>
                <a:t>3.</a:t>
              </a:r>
              <a:endParaRPr lang="en-US" dirty="0">
                <a:solidFill>
                  <a:schemeClr val="bg1">
                    <a:lumMod val="50000"/>
                  </a:schemeClr>
                </a:solidFill>
                <a:latin typeface="Roboto Light" charset="0"/>
                <a:ea typeface="Roboto Light" charset="0"/>
                <a:cs typeface="Roboto Light" charset="0"/>
              </a:endParaRPr>
            </a:p>
          </p:txBody>
        </p:sp>
      </p:grpSp>
      <p:sp>
        <p:nvSpPr>
          <p:cNvPr id="23" name="Content Placeholder 2"/>
          <p:cNvSpPr txBox="1">
            <a:spLocks/>
          </p:cNvSpPr>
          <p:nvPr/>
        </p:nvSpPr>
        <p:spPr>
          <a:xfrm>
            <a:off x="8047008" y="4143652"/>
            <a:ext cx="4144992" cy="1946188"/>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spcBef>
                <a:spcPts val="400"/>
              </a:spcBef>
              <a:buClr>
                <a:schemeClr val="bg1">
                  <a:lumMod val="50000"/>
                </a:schemeClr>
              </a:buClr>
              <a:buFont typeface="+mj-lt"/>
              <a:buAutoNum type="arabicPeriod"/>
            </a:pPr>
            <a:r>
              <a:rPr lang="en-US" sz="1800" dirty="0" smtClean="0"/>
              <a:t>User drives as they normally would</a:t>
            </a:r>
          </a:p>
          <a:p>
            <a:pPr marL="457200" indent="-457200">
              <a:spcBef>
                <a:spcPts val="400"/>
              </a:spcBef>
              <a:buClr>
                <a:schemeClr val="bg1">
                  <a:lumMod val="50000"/>
                </a:schemeClr>
              </a:buClr>
              <a:buFont typeface="+mj-lt"/>
              <a:buAutoNum type="arabicPeriod"/>
            </a:pPr>
            <a:r>
              <a:rPr lang="en-US" sz="1800" dirty="0" smtClean="0"/>
              <a:t>Mobile devices tracks location and algorithmically determines trips post-drive</a:t>
            </a:r>
          </a:p>
          <a:p>
            <a:pPr marL="457200" indent="-457200">
              <a:spcBef>
                <a:spcPts val="400"/>
              </a:spcBef>
              <a:buClr>
                <a:schemeClr val="bg1">
                  <a:lumMod val="50000"/>
                </a:schemeClr>
              </a:buClr>
              <a:buFont typeface="+mj-lt"/>
              <a:buAutoNum type="arabicPeriod"/>
            </a:pPr>
            <a:r>
              <a:rPr lang="en-US" sz="1800" dirty="0" smtClean="0"/>
              <a:t>Distance is reported to WA state</a:t>
            </a:r>
          </a:p>
        </p:txBody>
      </p:sp>
    </p:spTree>
    <p:extLst>
      <p:ext uri="{BB962C8B-B14F-4D97-AF65-F5344CB8AC3E}">
        <p14:creationId xmlns:p14="http://schemas.microsoft.com/office/powerpoint/2010/main" val="175625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Roles</a:t>
            </a:r>
            <a:endParaRPr lang="en-US" dirty="0"/>
          </a:p>
        </p:txBody>
      </p:sp>
      <p:sp>
        <p:nvSpPr>
          <p:cNvPr id="4" name="Date Placeholder 3"/>
          <p:cNvSpPr>
            <a:spLocks noGrp="1"/>
          </p:cNvSpPr>
          <p:nvPr>
            <p:ph type="dt" sz="half" idx="10"/>
          </p:nvPr>
        </p:nvSpPr>
        <p:spPr/>
        <p:txBody>
          <a:bodyPr/>
          <a:lstStyle/>
          <a:p>
            <a:fld id="{23482327-1815-944E-B166-6BF25B0D774E}" type="datetime3">
              <a:rPr lang="en-US" smtClean="0"/>
              <a:t>8 March 2017</a:t>
            </a:fld>
            <a:endParaRPr lang="en-US" dirty="0"/>
          </a:p>
        </p:txBody>
      </p:sp>
      <p:sp>
        <p:nvSpPr>
          <p:cNvPr id="5" name="Footer Placeholder 4"/>
          <p:cNvSpPr>
            <a:spLocks noGrp="1"/>
          </p:cNvSpPr>
          <p:nvPr>
            <p:ph type="ftr" sz="quarter" idx="11"/>
          </p:nvPr>
        </p:nvSpPr>
        <p:spPr/>
        <p:txBody>
          <a:bodyPr/>
          <a:lstStyle/>
          <a:p>
            <a:r>
              <a:rPr lang="en-US" dirty="0"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5</a:t>
            </a:fld>
            <a:endParaRPr lang="en-US" dirty="0"/>
          </a:p>
        </p:txBody>
      </p:sp>
      <p:sp>
        <p:nvSpPr>
          <p:cNvPr id="11" name="Content Placeholder 2"/>
          <p:cNvSpPr txBox="1">
            <a:spLocks/>
          </p:cNvSpPr>
          <p:nvPr/>
        </p:nvSpPr>
        <p:spPr>
          <a:xfrm>
            <a:off x="2740884" y="2276865"/>
            <a:ext cx="2362200" cy="355552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ClrTx/>
              <a:buFontTx/>
              <a:buNone/>
            </a:pPr>
            <a:r>
              <a:rPr lang="en-US" sz="2000" dirty="0" smtClean="0">
                <a:solidFill>
                  <a:srgbClr val="81A936"/>
                </a:solidFill>
                <a:latin typeface="Roboto" charset="0"/>
                <a:ea typeface="Roboto" charset="0"/>
                <a:cs typeface="Roboto" charset="0"/>
              </a:rPr>
              <a:t>Jackson Brown</a:t>
            </a:r>
          </a:p>
          <a:p>
            <a:pPr marL="0" indent="0">
              <a:lnSpc>
                <a:spcPct val="100000"/>
              </a:lnSpc>
              <a:spcBef>
                <a:spcPts val="0"/>
              </a:spcBef>
              <a:buClrTx/>
              <a:buFontTx/>
              <a:buNone/>
            </a:pPr>
            <a:endParaRPr lang="en-US" sz="2000" dirty="0" smtClean="0"/>
          </a:p>
          <a:p>
            <a:pPr marL="0" indent="0">
              <a:lnSpc>
                <a:spcPct val="100000"/>
              </a:lnSpc>
              <a:spcBef>
                <a:spcPts val="0"/>
              </a:spcBef>
              <a:buClrTx/>
              <a:buFontTx/>
              <a:buNone/>
            </a:pPr>
            <a:r>
              <a:rPr lang="en-US" sz="1600" dirty="0" smtClean="0">
                <a:latin typeface="Roboto" charset="0"/>
                <a:ea typeface="Roboto" charset="0"/>
                <a:cs typeface="Roboto" charset="0"/>
              </a:rPr>
              <a:t>Role</a:t>
            </a:r>
          </a:p>
          <a:p>
            <a:pPr marL="0" indent="0">
              <a:lnSpc>
                <a:spcPct val="100000"/>
              </a:lnSpc>
              <a:spcBef>
                <a:spcPts val="0"/>
              </a:spcBef>
              <a:buClrTx/>
              <a:buFontTx/>
              <a:buNone/>
            </a:pPr>
            <a:r>
              <a:rPr lang="en-US" sz="1600" dirty="0" smtClean="0"/>
              <a:t>Project Manager</a:t>
            </a:r>
          </a:p>
          <a:p>
            <a:pPr marL="0" indent="0">
              <a:lnSpc>
                <a:spcPct val="100000"/>
              </a:lnSpc>
              <a:spcBef>
                <a:spcPts val="0"/>
              </a:spcBef>
              <a:buClrTx/>
              <a:buFontTx/>
              <a:buNone/>
            </a:pPr>
            <a:r>
              <a:rPr lang="en-US" sz="1600" dirty="0" smtClean="0"/>
              <a:t>Software Engineer</a:t>
            </a:r>
          </a:p>
          <a:p>
            <a:pPr marL="0" indent="0">
              <a:lnSpc>
                <a:spcPct val="100000"/>
              </a:lnSpc>
              <a:spcBef>
                <a:spcPts val="0"/>
              </a:spcBef>
              <a:buClrTx/>
              <a:buFontTx/>
              <a:buNone/>
            </a:pPr>
            <a:endParaRPr lang="en-US" sz="1600" dirty="0" smtClean="0"/>
          </a:p>
          <a:p>
            <a:pPr marL="0" indent="0">
              <a:lnSpc>
                <a:spcPct val="100000"/>
              </a:lnSpc>
              <a:spcBef>
                <a:spcPts val="0"/>
              </a:spcBef>
              <a:buClrTx/>
              <a:buFontTx/>
              <a:buNone/>
            </a:pPr>
            <a:r>
              <a:rPr lang="en-US" sz="1600" dirty="0" smtClean="0">
                <a:latin typeface="Roboto" charset="0"/>
                <a:ea typeface="Roboto" charset="0"/>
                <a:cs typeface="Roboto" charset="0"/>
              </a:rPr>
              <a:t>Assigned</a:t>
            </a:r>
          </a:p>
          <a:p>
            <a:pPr marL="0" indent="0">
              <a:lnSpc>
                <a:spcPct val="100000"/>
              </a:lnSpc>
              <a:spcBef>
                <a:spcPts val="0"/>
              </a:spcBef>
              <a:buClrTx/>
              <a:buFontTx/>
              <a:buNone/>
            </a:pPr>
            <a:r>
              <a:rPr lang="en-US" sz="1600" dirty="0" smtClean="0"/>
              <a:t>UX design &amp; research</a:t>
            </a:r>
          </a:p>
          <a:p>
            <a:pPr marL="0" indent="0">
              <a:lnSpc>
                <a:spcPct val="100000"/>
              </a:lnSpc>
              <a:spcBef>
                <a:spcPts val="0"/>
              </a:spcBef>
              <a:buClrTx/>
              <a:buFontTx/>
              <a:buNone/>
            </a:pPr>
            <a:r>
              <a:rPr lang="en-US" sz="1600" dirty="0" smtClean="0"/>
              <a:t>Front-end development</a:t>
            </a:r>
          </a:p>
          <a:p>
            <a:pPr marL="0" indent="0">
              <a:lnSpc>
                <a:spcPct val="100000"/>
              </a:lnSpc>
              <a:spcBef>
                <a:spcPts val="0"/>
              </a:spcBef>
              <a:buClrTx/>
              <a:buFontTx/>
              <a:buNone/>
            </a:pPr>
            <a:r>
              <a:rPr lang="en-US" sz="1600" dirty="0" smtClean="0"/>
              <a:t>Data visualization &amp; engineering</a:t>
            </a:r>
          </a:p>
        </p:txBody>
      </p:sp>
      <p:sp>
        <p:nvSpPr>
          <p:cNvPr id="19" name="Content Placeholder 2"/>
          <p:cNvSpPr txBox="1">
            <a:spLocks/>
          </p:cNvSpPr>
          <p:nvPr/>
        </p:nvSpPr>
        <p:spPr>
          <a:xfrm>
            <a:off x="5103856" y="2276865"/>
            <a:ext cx="2362200" cy="355552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ClrTx/>
              <a:buFontTx/>
              <a:buNone/>
            </a:pPr>
            <a:r>
              <a:rPr lang="en-US" sz="2000" dirty="0" smtClean="0">
                <a:solidFill>
                  <a:srgbClr val="81A936"/>
                </a:solidFill>
                <a:latin typeface="Roboto" charset="0"/>
                <a:ea typeface="Roboto" charset="0"/>
                <a:cs typeface="Roboto" charset="0"/>
              </a:rPr>
              <a:t>Jack Fox</a:t>
            </a:r>
          </a:p>
          <a:p>
            <a:pPr marL="0" indent="0">
              <a:lnSpc>
                <a:spcPct val="100000"/>
              </a:lnSpc>
              <a:spcBef>
                <a:spcPts val="0"/>
              </a:spcBef>
              <a:buClrTx/>
              <a:buFontTx/>
              <a:buNone/>
            </a:pPr>
            <a:endParaRPr lang="en-US" sz="2000" dirty="0" smtClean="0"/>
          </a:p>
          <a:p>
            <a:pPr marL="0" indent="0">
              <a:lnSpc>
                <a:spcPct val="100000"/>
              </a:lnSpc>
              <a:spcBef>
                <a:spcPts val="0"/>
              </a:spcBef>
              <a:buClrTx/>
              <a:buFontTx/>
              <a:buNone/>
            </a:pPr>
            <a:r>
              <a:rPr lang="en-US" sz="1600" dirty="0" smtClean="0">
                <a:latin typeface="Roboto" charset="0"/>
                <a:ea typeface="Roboto" charset="0"/>
                <a:cs typeface="Roboto" charset="0"/>
              </a:rPr>
              <a:t>Role</a:t>
            </a:r>
          </a:p>
          <a:p>
            <a:pPr marL="0" indent="0">
              <a:lnSpc>
                <a:spcPct val="100000"/>
              </a:lnSpc>
              <a:spcBef>
                <a:spcPts val="0"/>
              </a:spcBef>
              <a:buClrTx/>
              <a:buFontTx/>
              <a:buNone/>
            </a:pPr>
            <a:r>
              <a:rPr lang="en-US" sz="1600" dirty="0"/>
              <a:t>Software Engineer</a:t>
            </a:r>
          </a:p>
          <a:p>
            <a:pPr marL="0" indent="0">
              <a:lnSpc>
                <a:spcPct val="100000"/>
              </a:lnSpc>
              <a:spcBef>
                <a:spcPts val="0"/>
              </a:spcBef>
              <a:buClrTx/>
              <a:buFontTx/>
              <a:buNone/>
            </a:pPr>
            <a:r>
              <a:rPr lang="en-US" sz="1600" dirty="0"/>
              <a:t>Analyst</a:t>
            </a:r>
          </a:p>
          <a:p>
            <a:pPr marL="0" indent="0">
              <a:lnSpc>
                <a:spcPct val="100000"/>
              </a:lnSpc>
              <a:spcBef>
                <a:spcPts val="0"/>
              </a:spcBef>
              <a:buClrTx/>
              <a:buFontTx/>
              <a:buNone/>
            </a:pPr>
            <a:endParaRPr lang="en-US" sz="1600" dirty="0" smtClean="0"/>
          </a:p>
          <a:p>
            <a:pPr marL="0" indent="0">
              <a:lnSpc>
                <a:spcPct val="100000"/>
              </a:lnSpc>
              <a:spcBef>
                <a:spcPts val="0"/>
              </a:spcBef>
              <a:buClrTx/>
              <a:buFontTx/>
              <a:buNone/>
            </a:pPr>
            <a:r>
              <a:rPr lang="en-US" sz="1600" dirty="0" smtClean="0">
                <a:latin typeface="Roboto" charset="0"/>
                <a:ea typeface="Roboto" charset="0"/>
                <a:cs typeface="Roboto" charset="0"/>
              </a:rPr>
              <a:t>Assigned</a:t>
            </a:r>
          </a:p>
          <a:p>
            <a:pPr marL="0" indent="0">
              <a:lnSpc>
                <a:spcPct val="100000"/>
              </a:lnSpc>
              <a:spcBef>
                <a:spcPts val="0"/>
              </a:spcBef>
              <a:buClrTx/>
              <a:buFontTx/>
              <a:buNone/>
            </a:pPr>
            <a:r>
              <a:rPr lang="en-US" sz="1600" dirty="0"/>
              <a:t>Back-end development</a:t>
            </a:r>
          </a:p>
          <a:p>
            <a:pPr marL="0" indent="0">
              <a:lnSpc>
                <a:spcPct val="100000"/>
              </a:lnSpc>
              <a:spcBef>
                <a:spcPts val="0"/>
              </a:spcBef>
              <a:buClrTx/>
              <a:buFontTx/>
              <a:buNone/>
            </a:pPr>
            <a:r>
              <a:rPr lang="en-US" sz="1600" dirty="0"/>
              <a:t>PostGIS development</a:t>
            </a:r>
          </a:p>
        </p:txBody>
      </p:sp>
      <p:sp>
        <p:nvSpPr>
          <p:cNvPr id="21" name="Content Placeholder 2"/>
          <p:cNvSpPr txBox="1">
            <a:spLocks/>
          </p:cNvSpPr>
          <p:nvPr/>
        </p:nvSpPr>
        <p:spPr>
          <a:xfrm>
            <a:off x="7466828" y="2276865"/>
            <a:ext cx="2362200" cy="355552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ClrTx/>
              <a:buFontTx/>
              <a:buNone/>
            </a:pPr>
            <a:r>
              <a:rPr lang="en-US" sz="2000" dirty="0" smtClean="0">
                <a:solidFill>
                  <a:srgbClr val="81A936"/>
                </a:solidFill>
                <a:latin typeface="Roboto" charset="0"/>
                <a:ea typeface="Roboto" charset="0"/>
                <a:cs typeface="Roboto" charset="0"/>
              </a:rPr>
              <a:t>Nick Nordale</a:t>
            </a:r>
          </a:p>
          <a:p>
            <a:pPr marL="0" indent="0">
              <a:lnSpc>
                <a:spcPct val="100000"/>
              </a:lnSpc>
              <a:spcBef>
                <a:spcPts val="0"/>
              </a:spcBef>
              <a:buClrTx/>
              <a:buFontTx/>
              <a:buNone/>
            </a:pPr>
            <a:endParaRPr lang="en-US" sz="2000" dirty="0" smtClean="0"/>
          </a:p>
          <a:p>
            <a:pPr marL="0" indent="0">
              <a:lnSpc>
                <a:spcPct val="100000"/>
              </a:lnSpc>
              <a:spcBef>
                <a:spcPts val="0"/>
              </a:spcBef>
              <a:buClrTx/>
              <a:buFontTx/>
              <a:buNone/>
            </a:pPr>
            <a:r>
              <a:rPr lang="en-US" sz="1600" dirty="0" smtClean="0">
                <a:latin typeface="Roboto" charset="0"/>
                <a:ea typeface="Roboto" charset="0"/>
                <a:cs typeface="Roboto" charset="0"/>
              </a:rPr>
              <a:t>Role</a:t>
            </a:r>
          </a:p>
          <a:p>
            <a:pPr marL="0" indent="0">
              <a:lnSpc>
                <a:spcPct val="100000"/>
              </a:lnSpc>
              <a:spcBef>
                <a:spcPts val="0"/>
              </a:spcBef>
              <a:buClrTx/>
              <a:buFontTx/>
              <a:buNone/>
            </a:pPr>
            <a:r>
              <a:rPr lang="en-US" sz="1600" dirty="0" smtClean="0"/>
              <a:t>Software Engineer</a:t>
            </a:r>
          </a:p>
          <a:p>
            <a:pPr marL="0" indent="0">
              <a:lnSpc>
                <a:spcPct val="100000"/>
              </a:lnSpc>
              <a:spcBef>
                <a:spcPts val="0"/>
              </a:spcBef>
              <a:buClrTx/>
              <a:buFontTx/>
              <a:buNone/>
            </a:pPr>
            <a:endParaRPr lang="en-US" sz="1600" dirty="0" smtClean="0"/>
          </a:p>
          <a:p>
            <a:pPr marL="0" indent="0">
              <a:lnSpc>
                <a:spcPct val="100000"/>
              </a:lnSpc>
              <a:spcBef>
                <a:spcPts val="0"/>
              </a:spcBef>
              <a:buClrTx/>
              <a:buFontTx/>
              <a:buNone/>
            </a:pPr>
            <a:endParaRPr lang="en-US" sz="1600" dirty="0" smtClean="0"/>
          </a:p>
          <a:p>
            <a:pPr marL="0" indent="0">
              <a:lnSpc>
                <a:spcPct val="100000"/>
              </a:lnSpc>
              <a:spcBef>
                <a:spcPts val="0"/>
              </a:spcBef>
              <a:buClrTx/>
              <a:buFontTx/>
              <a:buNone/>
            </a:pPr>
            <a:r>
              <a:rPr lang="en-US" sz="1600" dirty="0" smtClean="0">
                <a:latin typeface="Roboto" charset="0"/>
                <a:ea typeface="Roboto" charset="0"/>
                <a:cs typeface="Roboto" charset="0"/>
              </a:rPr>
              <a:t>Assigned</a:t>
            </a:r>
          </a:p>
          <a:p>
            <a:pPr marL="0" indent="0">
              <a:lnSpc>
                <a:spcPct val="100000"/>
              </a:lnSpc>
              <a:spcBef>
                <a:spcPts val="0"/>
              </a:spcBef>
              <a:buClrTx/>
              <a:buFontTx/>
              <a:buNone/>
            </a:pPr>
            <a:r>
              <a:rPr lang="en-US" sz="1600" dirty="0" smtClean="0"/>
              <a:t>Back-end development</a:t>
            </a:r>
          </a:p>
          <a:p>
            <a:pPr marL="0" indent="0">
              <a:lnSpc>
                <a:spcPct val="100000"/>
              </a:lnSpc>
              <a:spcBef>
                <a:spcPts val="0"/>
              </a:spcBef>
              <a:buClrTx/>
              <a:buFontTx/>
              <a:buNone/>
            </a:pPr>
            <a:r>
              <a:rPr lang="en-US" sz="1600" dirty="0" smtClean="0"/>
              <a:t>Infrastructure mgmt</a:t>
            </a:r>
          </a:p>
          <a:p>
            <a:pPr marL="0" indent="0">
              <a:lnSpc>
                <a:spcPct val="100000"/>
              </a:lnSpc>
              <a:spcBef>
                <a:spcPts val="0"/>
              </a:spcBef>
              <a:buClrTx/>
              <a:buFontTx/>
              <a:buNone/>
            </a:pPr>
            <a:r>
              <a:rPr lang="en-US" sz="1600" dirty="0" smtClean="0"/>
              <a:t>System admin</a:t>
            </a:r>
          </a:p>
        </p:txBody>
      </p:sp>
      <p:sp>
        <p:nvSpPr>
          <p:cNvPr id="23" name="Content Placeholder 2"/>
          <p:cNvSpPr txBox="1">
            <a:spLocks/>
          </p:cNvSpPr>
          <p:nvPr/>
        </p:nvSpPr>
        <p:spPr>
          <a:xfrm>
            <a:off x="9829800" y="2276865"/>
            <a:ext cx="2362200" cy="355552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ClrTx/>
              <a:buFontTx/>
              <a:buNone/>
            </a:pPr>
            <a:r>
              <a:rPr lang="en-US" sz="2000" dirty="0" smtClean="0">
                <a:solidFill>
                  <a:srgbClr val="81A936"/>
                </a:solidFill>
                <a:latin typeface="Roboto" charset="0"/>
                <a:ea typeface="Roboto" charset="0"/>
                <a:cs typeface="Roboto" charset="0"/>
              </a:rPr>
              <a:t>Ishan Saksena</a:t>
            </a:r>
          </a:p>
          <a:p>
            <a:pPr marL="0" indent="0">
              <a:lnSpc>
                <a:spcPct val="100000"/>
              </a:lnSpc>
              <a:spcBef>
                <a:spcPts val="0"/>
              </a:spcBef>
              <a:buClrTx/>
              <a:buFontTx/>
              <a:buNone/>
            </a:pPr>
            <a:endParaRPr lang="en-US" sz="2000" dirty="0" smtClean="0"/>
          </a:p>
          <a:p>
            <a:pPr marL="0" indent="0">
              <a:lnSpc>
                <a:spcPct val="100000"/>
              </a:lnSpc>
              <a:spcBef>
                <a:spcPts val="0"/>
              </a:spcBef>
              <a:buClrTx/>
              <a:buFontTx/>
              <a:buNone/>
            </a:pPr>
            <a:r>
              <a:rPr lang="en-US" sz="1600" dirty="0" smtClean="0">
                <a:latin typeface="Roboto" charset="0"/>
                <a:ea typeface="Roboto" charset="0"/>
                <a:cs typeface="Roboto" charset="0"/>
              </a:rPr>
              <a:t>Role</a:t>
            </a:r>
          </a:p>
          <a:p>
            <a:pPr marL="0" indent="0">
              <a:lnSpc>
                <a:spcPct val="100000"/>
              </a:lnSpc>
              <a:spcBef>
                <a:spcPts val="0"/>
              </a:spcBef>
              <a:buClrTx/>
              <a:buFontTx/>
              <a:buNone/>
            </a:pPr>
            <a:r>
              <a:rPr lang="en-US" sz="1600" dirty="0" smtClean="0"/>
              <a:t>Software Engineer</a:t>
            </a:r>
          </a:p>
          <a:p>
            <a:pPr marL="0" indent="0">
              <a:lnSpc>
                <a:spcPct val="100000"/>
              </a:lnSpc>
              <a:spcBef>
                <a:spcPts val="0"/>
              </a:spcBef>
              <a:buClrTx/>
              <a:buFontTx/>
              <a:buNone/>
            </a:pPr>
            <a:endParaRPr lang="en-US" sz="1600" dirty="0" smtClean="0"/>
          </a:p>
          <a:p>
            <a:pPr marL="0" indent="0">
              <a:lnSpc>
                <a:spcPct val="100000"/>
              </a:lnSpc>
              <a:spcBef>
                <a:spcPts val="0"/>
              </a:spcBef>
              <a:buClrTx/>
              <a:buFontTx/>
              <a:buNone/>
            </a:pPr>
            <a:endParaRPr lang="en-US" sz="1600" dirty="0" smtClean="0"/>
          </a:p>
          <a:p>
            <a:pPr marL="0" indent="0">
              <a:lnSpc>
                <a:spcPct val="100000"/>
              </a:lnSpc>
              <a:spcBef>
                <a:spcPts val="0"/>
              </a:spcBef>
              <a:buClrTx/>
              <a:buFontTx/>
              <a:buNone/>
            </a:pPr>
            <a:r>
              <a:rPr lang="en-US" sz="1600" dirty="0" smtClean="0">
                <a:latin typeface="Roboto" charset="0"/>
                <a:ea typeface="Roboto" charset="0"/>
                <a:cs typeface="Roboto" charset="0"/>
              </a:rPr>
              <a:t>Assigned</a:t>
            </a:r>
          </a:p>
          <a:p>
            <a:pPr marL="0" indent="0">
              <a:lnSpc>
                <a:spcPct val="100000"/>
              </a:lnSpc>
              <a:spcBef>
                <a:spcPts val="0"/>
              </a:spcBef>
              <a:buClrTx/>
              <a:buFontTx/>
              <a:buNone/>
            </a:pPr>
            <a:r>
              <a:rPr lang="en-US" sz="1600" dirty="0" smtClean="0"/>
              <a:t>App development</a:t>
            </a:r>
          </a:p>
          <a:p>
            <a:pPr marL="0" indent="0">
              <a:lnSpc>
                <a:spcPct val="100000"/>
              </a:lnSpc>
              <a:spcBef>
                <a:spcPts val="0"/>
              </a:spcBef>
              <a:buClrTx/>
              <a:buFontTx/>
              <a:buNone/>
            </a:pPr>
            <a:r>
              <a:rPr lang="en-US" sz="1600" dirty="0" smtClean="0"/>
              <a:t>Onboard diagnostics integration</a:t>
            </a:r>
          </a:p>
        </p:txBody>
      </p:sp>
      <p:sp>
        <p:nvSpPr>
          <p:cNvPr id="31" name="Content Placeholder 2"/>
          <p:cNvSpPr txBox="1">
            <a:spLocks/>
          </p:cNvSpPr>
          <p:nvPr/>
        </p:nvSpPr>
        <p:spPr>
          <a:xfrm>
            <a:off x="377912" y="2276865"/>
            <a:ext cx="2438440" cy="355552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ClrTx/>
              <a:buFontTx/>
              <a:buNone/>
            </a:pPr>
            <a:r>
              <a:rPr lang="en-US" sz="2000" dirty="0" smtClean="0">
                <a:solidFill>
                  <a:srgbClr val="81A936"/>
                </a:solidFill>
                <a:latin typeface="Roboto" charset="0"/>
                <a:ea typeface="Roboto" charset="0"/>
                <a:cs typeface="Roboto" charset="0"/>
              </a:rPr>
              <a:t>Dylan Babbs</a:t>
            </a:r>
          </a:p>
          <a:p>
            <a:pPr marL="0" indent="0">
              <a:lnSpc>
                <a:spcPct val="100000"/>
              </a:lnSpc>
              <a:spcBef>
                <a:spcPts val="0"/>
              </a:spcBef>
              <a:buClrTx/>
              <a:buFontTx/>
              <a:buNone/>
            </a:pPr>
            <a:endParaRPr lang="en-US" sz="2000" dirty="0" smtClean="0"/>
          </a:p>
          <a:p>
            <a:pPr marL="0" indent="0">
              <a:lnSpc>
                <a:spcPct val="100000"/>
              </a:lnSpc>
              <a:spcBef>
                <a:spcPts val="0"/>
              </a:spcBef>
              <a:buClrTx/>
              <a:buFontTx/>
              <a:buNone/>
            </a:pPr>
            <a:r>
              <a:rPr lang="en-US" sz="1600" dirty="0" smtClean="0">
                <a:latin typeface="Roboto" charset="0"/>
                <a:ea typeface="Roboto" charset="0"/>
                <a:cs typeface="Roboto" charset="0"/>
              </a:rPr>
              <a:t>Role</a:t>
            </a:r>
          </a:p>
          <a:p>
            <a:pPr marL="0" indent="0">
              <a:lnSpc>
                <a:spcPct val="100000"/>
              </a:lnSpc>
              <a:spcBef>
                <a:spcPts val="0"/>
              </a:spcBef>
              <a:buClrTx/>
              <a:buFontTx/>
              <a:buNone/>
            </a:pPr>
            <a:r>
              <a:rPr lang="en-US" sz="1600" dirty="0" smtClean="0"/>
              <a:t>Product Manager</a:t>
            </a:r>
          </a:p>
          <a:p>
            <a:pPr marL="0" indent="0">
              <a:lnSpc>
                <a:spcPct val="100000"/>
              </a:lnSpc>
              <a:spcBef>
                <a:spcPts val="0"/>
              </a:spcBef>
              <a:buClrTx/>
              <a:buFontTx/>
              <a:buNone/>
            </a:pPr>
            <a:endParaRPr lang="en-US" sz="1600" dirty="0" smtClean="0"/>
          </a:p>
          <a:p>
            <a:pPr marL="0" indent="0">
              <a:lnSpc>
                <a:spcPct val="100000"/>
              </a:lnSpc>
              <a:spcBef>
                <a:spcPts val="0"/>
              </a:spcBef>
              <a:buClrTx/>
              <a:buFontTx/>
              <a:buNone/>
            </a:pPr>
            <a:endParaRPr lang="en-US" sz="1600" dirty="0" smtClean="0"/>
          </a:p>
          <a:p>
            <a:pPr marL="0" indent="0">
              <a:lnSpc>
                <a:spcPct val="100000"/>
              </a:lnSpc>
              <a:spcBef>
                <a:spcPts val="0"/>
              </a:spcBef>
              <a:buClrTx/>
              <a:buFontTx/>
              <a:buNone/>
            </a:pPr>
            <a:r>
              <a:rPr lang="en-US" sz="1600" dirty="0" smtClean="0">
                <a:latin typeface="Roboto" charset="0"/>
                <a:ea typeface="Roboto" charset="0"/>
                <a:cs typeface="Roboto" charset="0"/>
              </a:rPr>
              <a:t>Assigned</a:t>
            </a:r>
          </a:p>
          <a:p>
            <a:pPr marL="0" indent="0">
              <a:lnSpc>
                <a:spcPct val="100000"/>
              </a:lnSpc>
              <a:spcBef>
                <a:spcPts val="0"/>
              </a:spcBef>
              <a:buClrTx/>
              <a:buFontTx/>
              <a:buNone/>
            </a:pPr>
            <a:r>
              <a:rPr lang="en-US" sz="1600" dirty="0" smtClean="0"/>
              <a:t>POC w/ sponsor</a:t>
            </a:r>
          </a:p>
          <a:p>
            <a:pPr marL="0" indent="0">
              <a:lnSpc>
                <a:spcPct val="100000"/>
              </a:lnSpc>
              <a:spcBef>
                <a:spcPts val="0"/>
              </a:spcBef>
              <a:buClrTx/>
              <a:buFontTx/>
              <a:buNone/>
            </a:pPr>
            <a:r>
              <a:rPr lang="en-US" sz="1600" dirty="0" smtClean="0"/>
              <a:t>Research</a:t>
            </a:r>
          </a:p>
          <a:p>
            <a:pPr marL="0" indent="0">
              <a:lnSpc>
                <a:spcPct val="100000"/>
              </a:lnSpc>
              <a:spcBef>
                <a:spcPts val="0"/>
              </a:spcBef>
              <a:buClrTx/>
              <a:buFontTx/>
              <a:buNone/>
            </a:pPr>
            <a:r>
              <a:rPr lang="en-US" sz="1600" dirty="0" smtClean="0"/>
              <a:t>Prototyping &amp; ideation</a:t>
            </a:r>
          </a:p>
        </p:txBody>
      </p:sp>
      <p:pic>
        <p:nvPicPr>
          <p:cNvPr id="34" name="Picture 3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8056" y="1396313"/>
            <a:ext cx="777240" cy="777240"/>
          </a:xfrm>
          <a:prstGeom prst="ellipse">
            <a:avLst/>
          </a:prstGeom>
        </p:spPr>
      </p:pic>
      <p:pic>
        <p:nvPicPr>
          <p:cNvPr id="35" name="Picture 3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816352" y="1396313"/>
            <a:ext cx="777240" cy="777240"/>
          </a:xfrm>
          <a:prstGeom prst="ellipse">
            <a:avLst/>
          </a:prstGeom>
        </p:spPr>
      </p:pic>
      <p:pic>
        <p:nvPicPr>
          <p:cNvPr id="36" name="Picture 3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43800" y="1396313"/>
            <a:ext cx="777240" cy="777240"/>
          </a:xfrm>
          <a:prstGeom prst="ellipse">
            <a:avLst/>
          </a:prstGeom>
        </p:spPr>
      </p:pic>
      <p:pic>
        <p:nvPicPr>
          <p:cNvPr id="37" name="Picture 3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02952" y="1396313"/>
            <a:ext cx="777240" cy="777240"/>
          </a:xfrm>
          <a:prstGeom prst="ellipse">
            <a:avLst/>
          </a:prstGeom>
        </p:spPr>
      </p:pic>
      <p:pic>
        <p:nvPicPr>
          <p:cNvPr id="3" name="Picture 2"/>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175504" y="1396313"/>
            <a:ext cx="777240" cy="777240"/>
          </a:xfrm>
          <a:prstGeom prst="ellipse">
            <a:avLst/>
          </a:prstGeom>
        </p:spPr>
      </p:pic>
    </p:spTree>
    <p:extLst>
      <p:ext uri="{BB962C8B-B14F-4D97-AF65-F5344CB8AC3E}">
        <p14:creationId xmlns:p14="http://schemas.microsoft.com/office/powerpoint/2010/main" val="155099450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7920318" y="0"/>
            <a:ext cx="4271682"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p:cNvGrpSpPr/>
          <p:nvPr/>
        </p:nvGrpSpPr>
        <p:grpSpPr>
          <a:xfrm>
            <a:off x="9369286" y="1258747"/>
            <a:ext cx="712694" cy="4169953"/>
            <a:chOff x="9396180" y="1258747"/>
            <a:chExt cx="712694" cy="4169953"/>
          </a:xfrm>
        </p:grpSpPr>
        <p:cxnSp>
          <p:nvCxnSpPr>
            <p:cNvPr id="55" name="Straight Connector 54"/>
            <p:cNvCxnSpPr/>
            <p:nvPr/>
          </p:nvCxnSpPr>
          <p:spPr>
            <a:xfrm>
              <a:off x="9752527" y="1258747"/>
              <a:ext cx="0" cy="373698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9396180" y="5120923"/>
              <a:ext cx="712694" cy="307777"/>
            </a:xfrm>
            <a:prstGeom prst="rect">
              <a:avLst/>
            </a:prstGeom>
            <a:noFill/>
          </p:spPr>
          <p:txBody>
            <a:bodyPr wrap="square" rtlCol="0">
              <a:spAutoFit/>
            </a:bodyPr>
            <a:lstStyle/>
            <a:p>
              <a:pPr algn="ctr"/>
              <a:r>
                <a:rPr lang="en-US" sz="1400" i="1" dirty="0" smtClean="0">
                  <a:solidFill>
                    <a:schemeClr val="bg1">
                      <a:lumMod val="50000"/>
                    </a:schemeClr>
                  </a:solidFill>
                  <a:latin typeface="Roboto Light" charset="0"/>
                  <a:ea typeface="Roboto Light" charset="0"/>
                  <a:cs typeface="Roboto Light" charset="0"/>
                </a:rPr>
                <a:t>Poor</a:t>
              </a:r>
              <a:endParaRPr lang="en-US" sz="1400" i="1" dirty="0">
                <a:solidFill>
                  <a:schemeClr val="bg1">
                    <a:lumMod val="50000"/>
                  </a:schemeClr>
                </a:solidFill>
                <a:latin typeface="Roboto Light" charset="0"/>
                <a:ea typeface="Roboto Light" charset="0"/>
                <a:cs typeface="Roboto Light" charset="0"/>
              </a:endParaRPr>
            </a:p>
          </p:txBody>
        </p:sp>
      </p:grpSp>
      <p:grpSp>
        <p:nvGrpSpPr>
          <p:cNvPr id="63" name="Group 62"/>
          <p:cNvGrpSpPr/>
          <p:nvPr/>
        </p:nvGrpSpPr>
        <p:grpSpPr>
          <a:xfrm>
            <a:off x="10262755" y="1258747"/>
            <a:ext cx="937164" cy="4178360"/>
            <a:chOff x="10138554" y="1258747"/>
            <a:chExt cx="937164" cy="4178360"/>
          </a:xfrm>
        </p:grpSpPr>
        <p:cxnSp>
          <p:nvCxnSpPr>
            <p:cNvPr id="58" name="Straight Connector 57"/>
            <p:cNvCxnSpPr/>
            <p:nvPr/>
          </p:nvCxnSpPr>
          <p:spPr>
            <a:xfrm>
              <a:off x="10607136" y="1258747"/>
              <a:ext cx="0" cy="373698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10138554" y="5129330"/>
              <a:ext cx="937164" cy="307777"/>
            </a:xfrm>
            <a:prstGeom prst="rect">
              <a:avLst/>
            </a:prstGeom>
            <a:noFill/>
          </p:spPr>
          <p:txBody>
            <a:bodyPr wrap="square" rtlCol="0">
              <a:spAutoFit/>
            </a:bodyPr>
            <a:lstStyle/>
            <a:p>
              <a:pPr algn="ctr"/>
              <a:r>
                <a:rPr lang="en-US" sz="1400" i="1" dirty="0" smtClean="0">
                  <a:solidFill>
                    <a:schemeClr val="bg1">
                      <a:lumMod val="50000"/>
                    </a:schemeClr>
                  </a:solidFill>
                  <a:latin typeface="Roboto Light" charset="0"/>
                  <a:ea typeface="Roboto Light" charset="0"/>
                  <a:cs typeface="Roboto Light" charset="0"/>
                </a:rPr>
                <a:t>Moderate</a:t>
              </a:r>
              <a:endParaRPr lang="en-US" sz="1400" i="1" dirty="0">
                <a:solidFill>
                  <a:schemeClr val="bg1">
                    <a:lumMod val="50000"/>
                  </a:schemeClr>
                </a:solidFill>
                <a:latin typeface="Roboto Light" charset="0"/>
                <a:ea typeface="Roboto Light" charset="0"/>
                <a:cs typeface="Roboto Light" charset="0"/>
              </a:endParaRPr>
            </a:p>
          </p:txBody>
        </p:sp>
      </p:grpSp>
      <p:grpSp>
        <p:nvGrpSpPr>
          <p:cNvPr id="62" name="Group 61"/>
          <p:cNvGrpSpPr/>
          <p:nvPr/>
        </p:nvGrpSpPr>
        <p:grpSpPr>
          <a:xfrm>
            <a:off x="11353800" y="1258747"/>
            <a:ext cx="937164" cy="4178360"/>
            <a:chOff x="11353800" y="1258747"/>
            <a:chExt cx="937164" cy="4178360"/>
          </a:xfrm>
        </p:grpSpPr>
        <p:cxnSp>
          <p:nvCxnSpPr>
            <p:cNvPr id="60" name="Straight Connector 59"/>
            <p:cNvCxnSpPr/>
            <p:nvPr/>
          </p:nvCxnSpPr>
          <p:spPr>
            <a:xfrm>
              <a:off x="11822382" y="1258747"/>
              <a:ext cx="0" cy="373698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1353800" y="5129330"/>
              <a:ext cx="937164" cy="307777"/>
            </a:xfrm>
            <a:prstGeom prst="rect">
              <a:avLst/>
            </a:prstGeom>
            <a:noFill/>
          </p:spPr>
          <p:txBody>
            <a:bodyPr wrap="square" rtlCol="0">
              <a:spAutoFit/>
            </a:bodyPr>
            <a:lstStyle/>
            <a:p>
              <a:pPr algn="ctr"/>
              <a:r>
                <a:rPr lang="en-US" sz="1400" i="1" dirty="0" smtClean="0">
                  <a:solidFill>
                    <a:schemeClr val="bg1">
                      <a:lumMod val="50000"/>
                    </a:schemeClr>
                  </a:solidFill>
                  <a:latin typeface="Roboto Light" charset="0"/>
                  <a:ea typeface="Roboto Light" charset="0"/>
                  <a:cs typeface="Roboto Light" charset="0"/>
                </a:rPr>
                <a:t>Excellent</a:t>
              </a:r>
              <a:endParaRPr lang="en-US" sz="1400" i="1" dirty="0">
                <a:solidFill>
                  <a:schemeClr val="bg1">
                    <a:lumMod val="50000"/>
                  </a:schemeClr>
                </a:solidFill>
                <a:latin typeface="Roboto Light" charset="0"/>
                <a:ea typeface="Roboto Light" charset="0"/>
                <a:cs typeface="Roboto Light" charset="0"/>
              </a:endParaRPr>
            </a:p>
          </p:txBody>
        </p:sp>
      </p:grpSp>
      <p:sp>
        <p:nvSpPr>
          <p:cNvPr id="4" name="Date Placeholder 3"/>
          <p:cNvSpPr>
            <a:spLocks noGrp="1"/>
          </p:cNvSpPr>
          <p:nvPr>
            <p:ph type="dt" sz="half" idx="10"/>
          </p:nvPr>
        </p:nvSpPr>
        <p:spPr/>
        <p:txBody>
          <a:bodyPr/>
          <a:lstStyle/>
          <a:p>
            <a:fld id="{7C7557CA-95E0-CD41-B291-7A54559C8FB9}" type="datetime3">
              <a:rPr lang="en-US" smtClean="0"/>
              <a:t>8 March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50</a:t>
            </a:fld>
            <a:endParaRPr lang="en-US" dirty="0"/>
          </a:p>
        </p:txBody>
      </p:sp>
      <p:sp>
        <p:nvSpPr>
          <p:cNvPr id="7" name="Title 1"/>
          <p:cNvSpPr txBox="1">
            <a:spLocks/>
          </p:cNvSpPr>
          <p:nvPr/>
        </p:nvSpPr>
        <p:spPr>
          <a:xfrm>
            <a:off x="484632" y="365125"/>
            <a:ext cx="11116235" cy="867327"/>
          </a:xfrm>
          <a:prstGeom prst="rect">
            <a:avLst/>
          </a:prstGeom>
        </p:spPr>
        <p:txBody>
          <a:bodyPr anchor="t"/>
          <a:lstStyle>
            <a:lvl1pPr algn="l" defTabSz="914400" rtl="0" eaLnBrk="1" latinLnBrk="0" hangingPunct="1">
              <a:lnSpc>
                <a:spcPct val="90000"/>
              </a:lnSpc>
              <a:spcBef>
                <a:spcPct val="0"/>
              </a:spcBef>
              <a:buNone/>
              <a:defRPr sz="3600" b="0" i="0" kern="1200" baseline="0">
                <a:solidFill>
                  <a:srgbClr val="016874"/>
                </a:solidFill>
                <a:latin typeface="Roboto" charset="0"/>
                <a:ea typeface="Roboto" charset="0"/>
                <a:cs typeface="Roboto" charset="0"/>
              </a:defRPr>
            </a:lvl1pPr>
          </a:lstStyle>
          <a:p>
            <a:r>
              <a:rPr lang="en-US" sz="3200" dirty="0" smtClean="0"/>
              <a:t>5. </a:t>
            </a:r>
            <a:r>
              <a:rPr lang="en-US" sz="3200" dirty="0"/>
              <a:t>Post-trip algorithmic analysis</a:t>
            </a:r>
          </a:p>
          <a:p>
            <a:endParaRPr lang="en-US" sz="3200" dirty="0"/>
          </a:p>
        </p:txBody>
      </p:sp>
      <p:sp>
        <p:nvSpPr>
          <p:cNvPr id="15" name="Rectangle 14"/>
          <p:cNvSpPr/>
          <p:nvPr/>
        </p:nvSpPr>
        <p:spPr>
          <a:xfrm>
            <a:off x="484632" y="1517855"/>
            <a:ext cx="3424519" cy="2185214"/>
          </a:xfrm>
          <a:prstGeom prst="rect">
            <a:avLst/>
          </a:prstGeom>
        </p:spPr>
        <p:txBody>
          <a:bodyPr wrap="square">
            <a:spAutoFit/>
          </a:bodyPr>
          <a:lstStyle/>
          <a:p>
            <a:r>
              <a:rPr lang="en-US" sz="2100" dirty="0" smtClean="0">
                <a:solidFill>
                  <a:srgbClr val="016874"/>
                </a:solidFill>
                <a:latin typeface="Roboto" charset="0"/>
                <a:ea typeface="Roboto" charset="0"/>
                <a:cs typeface="Roboto" charset="0"/>
              </a:rPr>
              <a:t>Strengths</a:t>
            </a:r>
          </a:p>
          <a:p>
            <a:r>
              <a:rPr lang="en-US" sz="1000" dirty="0" smtClean="0">
                <a:solidFill>
                  <a:srgbClr val="016874"/>
                </a:solidFill>
                <a:latin typeface="Roboto" charset="0"/>
                <a:ea typeface="Roboto" charset="0"/>
                <a:cs typeface="Roboto" charset="0"/>
              </a:rPr>
              <a:t> </a:t>
            </a:r>
          </a:p>
          <a:p>
            <a:pPr marL="285750" lvl="0" indent="-285750">
              <a:buClr>
                <a:srgbClr val="81A936"/>
              </a:buClr>
              <a:buFont typeface="Arial" charset="0"/>
              <a:buChar char="•"/>
            </a:pPr>
            <a:r>
              <a:rPr lang="en-US" sz="2100" dirty="0">
                <a:latin typeface="Roboto Light" charset="0"/>
                <a:ea typeface="Roboto Light" charset="0"/>
                <a:cs typeface="Roboto Light" charset="0"/>
              </a:rPr>
              <a:t>No additional hardware or verification steps required</a:t>
            </a:r>
          </a:p>
          <a:p>
            <a:pPr marL="285750" lvl="0" indent="-285750">
              <a:buClr>
                <a:srgbClr val="81A936"/>
              </a:buClr>
              <a:buFont typeface="Arial" charset="0"/>
              <a:buChar char="•"/>
            </a:pPr>
            <a:r>
              <a:rPr lang="en-US" sz="2100" dirty="0">
                <a:latin typeface="Roboto Light" charset="0"/>
                <a:ea typeface="Roboto Light" charset="0"/>
                <a:cs typeface="Roboto Light" charset="0"/>
              </a:rPr>
              <a:t>Expensive on battery and memory operations </a:t>
            </a:r>
          </a:p>
        </p:txBody>
      </p:sp>
      <p:sp>
        <p:nvSpPr>
          <p:cNvPr id="20" name="Rectangle 19"/>
          <p:cNvSpPr/>
          <p:nvPr/>
        </p:nvSpPr>
        <p:spPr>
          <a:xfrm>
            <a:off x="3904132" y="1532270"/>
            <a:ext cx="3738282" cy="1862048"/>
          </a:xfrm>
          <a:prstGeom prst="rect">
            <a:avLst/>
          </a:prstGeom>
        </p:spPr>
        <p:txBody>
          <a:bodyPr wrap="square">
            <a:spAutoFit/>
          </a:bodyPr>
          <a:lstStyle/>
          <a:p>
            <a:r>
              <a:rPr lang="en-US" sz="2100" dirty="0" smtClean="0">
                <a:solidFill>
                  <a:srgbClr val="016874"/>
                </a:solidFill>
                <a:latin typeface="Roboto" charset="0"/>
                <a:ea typeface="Roboto" charset="0"/>
                <a:cs typeface="Roboto" charset="0"/>
              </a:rPr>
              <a:t>Weaknesses</a:t>
            </a:r>
          </a:p>
          <a:p>
            <a:r>
              <a:rPr lang="en-US" sz="1000" dirty="0" smtClean="0">
                <a:solidFill>
                  <a:srgbClr val="016874"/>
                </a:solidFill>
                <a:latin typeface="Roboto" charset="0"/>
                <a:ea typeface="Roboto" charset="0"/>
                <a:cs typeface="Roboto" charset="0"/>
              </a:rPr>
              <a:t> </a:t>
            </a:r>
            <a:endParaRPr lang="en-US" sz="1000" dirty="0">
              <a:solidFill>
                <a:srgbClr val="016874"/>
              </a:solidFill>
              <a:latin typeface="Roboto" charset="0"/>
              <a:ea typeface="Roboto" charset="0"/>
              <a:cs typeface="Roboto" charset="0"/>
            </a:endParaRPr>
          </a:p>
          <a:p>
            <a:pPr marL="285750" lvl="0" indent="-285750">
              <a:buClr>
                <a:srgbClr val="81A936"/>
              </a:buClr>
              <a:buFont typeface="Arial" charset="0"/>
              <a:buChar char="•"/>
            </a:pPr>
            <a:r>
              <a:rPr lang="en-US" sz="2100" dirty="0">
                <a:latin typeface="Roboto Light" charset="0"/>
                <a:ea typeface="Roboto Light" charset="0"/>
                <a:cs typeface="Roboto Light" charset="0"/>
              </a:rPr>
              <a:t>User’s location is always being tracked</a:t>
            </a:r>
          </a:p>
          <a:p>
            <a:pPr marL="285750" lvl="0" indent="-285750">
              <a:buClr>
                <a:srgbClr val="81A936"/>
              </a:buClr>
              <a:buFont typeface="Arial" charset="0"/>
              <a:buChar char="•"/>
            </a:pPr>
            <a:r>
              <a:rPr lang="en-US" sz="2100" dirty="0">
                <a:latin typeface="Roboto Light" charset="0"/>
                <a:ea typeface="Roboto Light" charset="0"/>
                <a:cs typeface="Roboto Light" charset="0"/>
              </a:rPr>
              <a:t>Unknown accuracy level of algorithm </a:t>
            </a:r>
            <a:endParaRPr lang="en-US" sz="2100" dirty="0">
              <a:latin typeface="Roboto" charset="0"/>
              <a:ea typeface="Roboto" charset="0"/>
              <a:cs typeface="Roboto" charset="0"/>
            </a:endParaRPr>
          </a:p>
        </p:txBody>
      </p:sp>
      <p:sp>
        <p:nvSpPr>
          <p:cNvPr id="23" name="Content Placeholder 2"/>
          <p:cNvSpPr txBox="1">
            <a:spLocks/>
          </p:cNvSpPr>
          <p:nvPr/>
        </p:nvSpPr>
        <p:spPr>
          <a:xfrm>
            <a:off x="484094" y="863128"/>
            <a:ext cx="5186082" cy="437527"/>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a:solidFill>
                  <a:srgbClr val="81A936"/>
                </a:solidFill>
                <a:latin typeface="Roboto" charset="0"/>
                <a:ea typeface="Roboto" charset="0"/>
                <a:cs typeface="Roboto" charset="0"/>
              </a:rPr>
              <a:t>Cost-Benefit Analysis &amp; Criteria Evaluation</a:t>
            </a:r>
          </a:p>
        </p:txBody>
      </p:sp>
      <p:sp>
        <p:nvSpPr>
          <p:cNvPr id="24" name="Content Placeholder 2"/>
          <p:cNvSpPr txBox="1">
            <a:spLocks/>
          </p:cNvSpPr>
          <p:nvPr/>
        </p:nvSpPr>
        <p:spPr>
          <a:xfrm>
            <a:off x="8002973" y="425601"/>
            <a:ext cx="3725371" cy="437527"/>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dirty="0" smtClean="0">
                <a:solidFill>
                  <a:srgbClr val="81A936"/>
                </a:solidFill>
                <a:latin typeface="Roboto" charset="0"/>
                <a:ea typeface="Roboto" charset="0"/>
                <a:cs typeface="Roboto" charset="0"/>
              </a:rPr>
              <a:t>Criteria Scoring</a:t>
            </a:r>
            <a:endParaRPr lang="en-US" sz="2400" dirty="0">
              <a:solidFill>
                <a:srgbClr val="81A936"/>
              </a:solidFill>
              <a:latin typeface="Roboto" charset="0"/>
              <a:ea typeface="Roboto" charset="0"/>
              <a:cs typeface="Roboto" charset="0"/>
            </a:endParaRPr>
          </a:p>
        </p:txBody>
      </p:sp>
      <p:grpSp>
        <p:nvGrpSpPr>
          <p:cNvPr id="27" name="Group 26"/>
          <p:cNvGrpSpPr/>
          <p:nvPr/>
        </p:nvGrpSpPr>
        <p:grpSpPr>
          <a:xfrm>
            <a:off x="8095129" y="1074081"/>
            <a:ext cx="1904824" cy="369332"/>
            <a:chOff x="7920318" y="1302680"/>
            <a:chExt cx="1904824" cy="369332"/>
          </a:xfrm>
        </p:grpSpPr>
        <p:sp>
          <p:nvSpPr>
            <p:cNvPr id="25" name="TextBox 24"/>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Privacy</a:t>
              </a:r>
              <a:endParaRPr lang="en-US" dirty="0">
                <a:latin typeface="Roboto Light" charset="0"/>
                <a:ea typeface="Roboto Light" charset="0"/>
                <a:cs typeface="Roboto Light" charset="0"/>
              </a:endParaRPr>
            </a:p>
          </p:txBody>
        </p:sp>
        <p:sp>
          <p:nvSpPr>
            <p:cNvPr id="26" name="Rectangle 25"/>
            <p:cNvSpPr/>
            <p:nvPr/>
          </p:nvSpPr>
          <p:spPr>
            <a:xfrm>
              <a:off x="9550822" y="1350186"/>
              <a:ext cx="27432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31" name="Group 30"/>
          <p:cNvGrpSpPr/>
          <p:nvPr/>
        </p:nvGrpSpPr>
        <p:grpSpPr>
          <a:xfrm>
            <a:off x="8095129" y="1630599"/>
            <a:ext cx="2636345" cy="369332"/>
            <a:chOff x="7920318" y="1302680"/>
            <a:chExt cx="2636345" cy="369332"/>
          </a:xfrm>
        </p:grpSpPr>
        <p:sp>
          <p:nvSpPr>
            <p:cNvPr id="32" name="TextBox 31"/>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Accuracy</a:t>
              </a:r>
              <a:endParaRPr lang="en-US" dirty="0">
                <a:latin typeface="Roboto Light" charset="0"/>
                <a:ea typeface="Roboto Light" charset="0"/>
                <a:cs typeface="Roboto Light" charset="0"/>
              </a:endParaRPr>
            </a:p>
          </p:txBody>
        </p:sp>
        <p:sp>
          <p:nvSpPr>
            <p:cNvPr id="33" name="Rectangle 32"/>
            <p:cNvSpPr/>
            <p:nvPr/>
          </p:nvSpPr>
          <p:spPr>
            <a:xfrm>
              <a:off x="9550823" y="1350186"/>
              <a:ext cx="100584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34" name="Group 33"/>
          <p:cNvGrpSpPr/>
          <p:nvPr/>
        </p:nvGrpSpPr>
        <p:grpSpPr>
          <a:xfrm>
            <a:off x="7965681" y="2187117"/>
            <a:ext cx="3863073" cy="353943"/>
            <a:chOff x="7790870" y="1302680"/>
            <a:chExt cx="3863073" cy="353943"/>
          </a:xfrm>
        </p:grpSpPr>
        <p:sp>
          <p:nvSpPr>
            <p:cNvPr id="35" name="TextBox 34"/>
            <p:cNvSpPr txBox="1"/>
            <p:nvPr/>
          </p:nvSpPr>
          <p:spPr>
            <a:xfrm>
              <a:off x="7790870" y="1302680"/>
              <a:ext cx="1717106" cy="353943"/>
            </a:xfrm>
            <a:prstGeom prst="rect">
              <a:avLst/>
            </a:prstGeom>
            <a:noFill/>
          </p:spPr>
          <p:txBody>
            <a:bodyPr wrap="square" rtlCol="0">
              <a:spAutoFit/>
            </a:bodyPr>
            <a:lstStyle/>
            <a:p>
              <a:pPr algn="r"/>
              <a:r>
                <a:rPr lang="en-US" sz="1700" spc="-50" dirty="0" smtClean="0">
                  <a:latin typeface="Roboto Light" charset="0"/>
                  <a:ea typeface="Roboto Light" charset="0"/>
                  <a:cs typeface="Roboto Light" charset="0"/>
                </a:rPr>
                <a:t>Fraud Mitigation</a:t>
              </a:r>
              <a:endParaRPr lang="en-US" sz="1700" spc="-50" dirty="0">
                <a:latin typeface="Roboto Light" charset="0"/>
                <a:ea typeface="Roboto Light" charset="0"/>
                <a:cs typeface="Roboto Light" charset="0"/>
              </a:endParaRPr>
            </a:p>
          </p:txBody>
        </p:sp>
        <p:sp>
          <p:nvSpPr>
            <p:cNvPr id="36" name="Rectangle 35"/>
            <p:cNvSpPr/>
            <p:nvPr/>
          </p:nvSpPr>
          <p:spPr>
            <a:xfrm>
              <a:off x="9550823" y="1350186"/>
              <a:ext cx="210312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37" name="Group 36"/>
          <p:cNvGrpSpPr/>
          <p:nvPr/>
        </p:nvGrpSpPr>
        <p:grpSpPr>
          <a:xfrm>
            <a:off x="8095129" y="2728246"/>
            <a:ext cx="3733625" cy="369332"/>
            <a:chOff x="7920318" y="1302680"/>
            <a:chExt cx="3733625" cy="369332"/>
          </a:xfrm>
        </p:grpSpPr>
        <p:sp>
          <p:nvSpPr>
            <p:cNvPr id="38" name="TextBox 37"/>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Ease of use</a:t>
              </a:r>
              <a:endParaRPr lang="en-US" dirty="0">
                <a:latin typeface="Roboto Light" charset="0"/>
                <a:ea typeface="Roboto Light" charset="0"/>
                <a:cs typeface="Roboto Light" charset="0"/>
              </a:endParaRPr>
            </a:p>
          </p:txBody>
        </p:sp>
        <p:sp>
          <p:nvSpPr>
            <p:cNvPr id="39" name="Rectangle 38"/>
            <p:cNvSpPr/>
            <p:nvPr/>
          </p:nvSpPr>
          <p:spPr>
            <a:xfrm>
              <a:off x="9550823" y="1350186"/>
              <a:ext cx="210312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40" name="Group 39"/>
          <p:cNvGrpSpPr/>
          <p:nvPr/>
        </p:nvGrpSpPr>
        <p:grpSpPr>
          <a:xfrm>
            <a:off x="8095129" y="3284764"/>
            <a:ext cx="3733624" cy="369332"/>
            <a:chOff x="7920318" y="1302680"/>
            <a:chExt cx="3733624" cy="369332"/>
          </a:xfrm>
        </p:grpSpPr>
        <p:sp>
          <p:nvSpPr>
            <p:cNvPr id="41" name="TextBox 40"/>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Market size</a:t>
              </a:r>
              <a:endParaRPr lang="en-US" dirty="0">
                <a:latin typeface="Roboto Light" charset="0"/>
                <a:ea typeface="Roboto Light" charset="0"/>
                <a:cs typeface="Roboto Light" charset="0"/>
              </a:endParaRPr>
            </a:p>
          </p:txBody>
        </p:sp>
        <p:sp>
          <p:nvSpPr>
            <p:cNvPr id="42" name="Rectangle 41"/>
            <p:cNvSpPr/>
            <p:nvPr/>
          </p:nvSpPr>
          <p:spPr>
            <a:xfrm>
              <a:off x="9550822" y="1350186"/>
              <a:ext cx="210312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43" name="Group 42"/>
          <p:cNvGrpSpPr/>
          <p:nvPr/>
        </p:nvGrpSpPr>
        <p:grpSpPr>
          <a:xfrm>
            <a:off x="8095129" y="3841282"/>
            <a:ext cx="3093545" cy="369332"/>
            <a:chOff x="7920318" y="1302680"/>
            <a:chExt cx="3093545" cy="369332"/>
          </a:xfrm>
        </p:grpSpPr>
        <p:sp>
          <p:nvSpPr>
            <p:cNvPr id="44" name="TextBox 43"/>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Cost</a:t>
              </a:r>
              <a:endParaRPr lang="en-US" dirty="0">
                <a:latin typeface="Roboto Light" charset="0"/>
                <a:ea typeface="Roboto Light" charset="0"/>
                <a:cs typeface="Roboto Light" charset="0"/>
              </a:endParaRPr>
            </a:p>
          </p:txBody>
        </p:sp>
        <p:sp>
          <p:nvSpPr>
            <p:cNvPr id="45" name="Rectangle 44"/>
            <p:cNvSpPr/>
            <p:nvPr/>
          </p:nvSpPr>
          <p:spPr>
            <a:xfrm>
              <a:off x="9550823" y="1350186"/>
              <a:ext cx="146304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49" name="Group 48"/>
          <p:cNvGrpSpPr/>
          <p:nvPr/>
        </p:nvGrpSpPr>
        <p:grpSpPr>
          <a:xfrm>
            <a:off x="7946673" y="4397799"/>
            <a:ext cx="2053280" cy="369332"/>
            <a:chOff x="7771862" y="1302680"/>
            <a:chExt cx="2053280" cy="369332"/>
          </a:xfrm>
        </p:grpSpPr>
        <p:sp>
          <p:nvSpPr>
            <p:cNvPr id="50" name="TextBox 49"/>
            <p:cNvSpPr txBox="1"/>
            <p:nvPr/>
          </p:nvSpPr>
          <p:spPr>
            <a:xfrm>
              <a:off x="7771862" y="1302680"/>
              <a:ext cx="1736113"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Battery Impact</a:t>
              </a:r>
              <a:endParaRPr lang="en-US" dirty="0">
                <a:latin typeface="Roboto Light" charset="0"/>
                <a:ea typeface="Roboto Light" charset="0"/>
                <a:cs typeface="Roboto Light" charset="0"/>
              </a:endParaRPr>
            </a:p>
          </p:txBody>
        </p:sp>
        <p:sp>
          <p:nvSpPr>
            <p:cNvPr id="51" name="Rectangle 50"/>
            <p:cNvSpPr/>
            <p:nvPr/>
          </p:nvSpPr>
          <p:spPr>
            <a:xfrm>
              <a:off x="9550822" y="1350186"/>
              <a:ext cx="27432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pic>
        <p:nvPicPr>
          <p:cNvPr id="52" name="Picture 5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353800" y="6296233"/>
            <a:ext cx="841248" cy="566441"/>
          </a:xfrm>
          <a:prstGeom prst="rect">
            <a:avLst/>
          </a:prstGeom>
        </p:spPr>
      </p:pic>
      <p:sp>
        <p:nvSpPr>
          <p:cNvPr id="46" name="TextBox 45"/>
          <p:cNvSpPr txBox="1"/>
          <p:nvPr/>
        </p:nvSpPr>
        <p:spPr>
          <a:xfrm>
            <a:off x="9528313" y="5527630"/>
            <a:ext cx="2663687" cy="307777"/>
          </a:xfrm>
          <a:prstGeom prst="rect">
            <a:avLst/>
          </a:prstGeom>
          <a:noFill/>
        </p:spPr>
        <p:txBody>
          <a:bodyPr wrap="square" rtlCol="0">
            <a:spAutoFit/>
          </a:bodyPr>
          <a:lstStyle/>
          <a:p>
            <a:pPr algn="ctr"/>
            <a:r>
              <a:rPr lang="en-US" sz="1400" dirty="0" smtClean="0">
                <a:solidFill>
                  <a:schemeClr val="tx1">
                    <a:lumMod val="65000"/>
                    <a:lumOff val="35000"/>
                  </a:schemeClr>
                </a:solidFill>
                <a:latin typeface="Roboto Light" charset="0"/>
                <a:ea typeface="Roboto Light" charset="0"/>
                <a:cs typeface="Roboto Light" charset="0"/>
              </a:rPr>
              <a:t>Utility to the user</a:t>
            </a:r>
            <a:endParaRPr lang="en-US" sz="1400" dirty="0">
              <a:solidFill>
                <a:schemeClr val="tx1">
                  <a:lumMod val="65000"/>
                  <a:lumOff val="35000"/>
                </a:schemeClr>
              </a:solidFill>
              <a:latin typeface="Roboto Light" charset="0"/>
              <a:ea typeface="Roboto Light" charset="0"/>
              <a:cs typeface="Roboto Light" charset="0"/>
            </a:endParaRPr>
          </a:p>
        </p:txBody>
      </p:sp>
    </p:spTree>
    <p:extLst>
      <p:ext uri="{BB962C8B-B14F-4D97-AF65-F5344CB8AC3E}">
        <p14:creationId xmlns:p14="http://schemas.microsoft.com/office/powerpoint/2010/main" val="10912810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094" y="1491285"/>
            <a:ext cx="7109012" cy="4685678"/>
          </a:xfrm>
        </p:spPr>
        <p:txBody>
          <a:bodyPr/>
          <a:lstStyle/>
          <a:p>
            <a:pPr lvl="0"/>
            <a:r>
              <a:rPr lang="en-US" sz="2400" dirty="0"/>
              <a:t>To be used as a </a:t>
            </a:r>
            <a:r>
              <a:rPr lang="en-US" sz="2400" dirty="0" smtClean="0"/>
              <a:t>backup/combination </a:t>
            </a:r>
            <a:r>
              <a:rPr lang="en-US" sz="2400" dirty="0"/>
              <a:t>to any of the previous methods</a:t>
            </a:r>
          </a:p>
          <a:p>
            <a:pPr lvl="0"/>
            <a:r>
              <a:rPr lang="en-US" sz="2400" dirty="0"/>
              <a:t>In the event location cannot be collected, user will be notified and prompted to take a photo of the </a:t>
            </a:r>
            <a:r>
              <a:rPr lang="en-US" sz="2400" dirty="0" smtClean="0"/>
              <a:t>odometer</a:t>
            </a:r>
          </a:p>
          <a:p>
            <a:pPr lvl="0"/>
            <a:endParaRPr lang="en-US" sz="2400" dirty="0"/>
          </a:p>
          <a:p>
            <a:pPr lvl="0"/>
            <a:r>
              <a:rPr lang="en-US" sz="2400" dirty="0" smtClean="0">
                <a:latin typeface="Roboto" charset="0"/>
                <a:ea typeface="Roboto" charset="0"/>
                <a:cs typeface="Roboto" charset="0"/>
              </a:rPr>
              <a:t>Question: </a:t>
            </a:r>
            <a:r>
              <a:rPr lang="en-US" sz="2400" dirty="0" smtClean="0"/>
              <a:t>More info on this startup/can we arrange a call?</a:t>
            </a:r>
            <a:endParaRPr lang="en-US" sz="2400" dirty="0"/>
          </a:p>
        </p:txBody>
      </p:sp>
      <p:sp>
        <p:nvSpPr>
          <p:cNvPr id="4" name="Date Placeholder 3"/>
          <p:cNvSpPr>
            <a:spLocks noGrp="1"/>
          </p:cNvSpPr>
          <p:nvPr>
            <p:ph type="dt" sz="half" idx="10"/>
          </p:nvPr>
        </p:nvSpPr>
        <p:spPr/>
        <p:txBody>
          <a:bodyPr/>
          <a:lstStyle/>
          <a:p>
            <a:fld id="{5CAC8451-AF3C-CF44-A718-18959F9AD776}" type="datetime3">
              <a:rPr lang="en-US" smtClean="0"/>
              <a:t>8 March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51</a:t>
            </a:fld>
            <a:endParaRPr lang="en-US" dirty="0"/>
          </a:p>
        </p:txBody>
      </p:sp>
      <p:sp>
        <p:nvSpPr>
          <p:cNvPr id="7" name="Title 1"/>
          <p:cNvSpPr txBox="1">
            <a:spLocks/>
          </p:cNvSpPr>
          <p:nvPr/>
        </p:nvSpPr>
        <p:spPr>
          <a:xfrm>
            <a:off x="484093" y="365125"/>
            <a:ext cx="11116235" cy="867327"/>
          </a:xfrm>
          <a:prstGeom prst="rect">
            <a:avLst/>
          </a:prstGeom>
        </p:spPr>
        <p:txBody>
          <a:bodyPr anchor="t"/>
          <a:lstStyle>
            <a:lvl1pPr algn="l" defTabSz="914400" rtl="0" eaLnBrk="1" latinLnBrk="0" hangingPunct="1">
              <a:lnSpc>
                <a:spcPct val="90000"/>
              </a:lnSpc>
              <a:spcBef>
                <a:spcPct val="0"/>
              </a:spcBef>
              <a:buNone/>
              <a:defRPr sz="3600" b="0" i="0" kern="1200" baseline="0">
                <a:solidFill>
                  <a:srgbClr val="016874"/>
                </a:solidFill>
                <a:latin typeface="Roboto" charset="0"/>
                <a:ea typeface="Roboto" charset="0"/>
                <a:cs typeface="Roboto" charset="0"/>
              </a:defRPr>
            </a:lvl1pPr>
          </a:lstStyle>
          <a:p>
            <a:r>
              <a:rPr lang="en-US" sz="3200" dirty="0"/>
              <a:t>6</a:t>
            </a:r>
            <a:r>
              <a:rPr lang="en-US" sz="3200" dirty="0" smtClean="0"/>
              <a:t>. Odometer Photo Tracking</a:t>
            </a:r>
            <a:endParaRPr lang="en-US" sz="3200" dirty="0"/>
          </a:p>
          <a:p>
            <a:endParaRPr lang="en-US" sz="3200" dirty="0"/>
          </a:p>
        </p:txBody>
      </p:sp>
      <p:sp>
        <p:nvSpPr>
          <p:cNvPr id="8" name="Content Placeholder 2"/>
          <p:cNvSpPr txBox="1">
            <a:spLocks/>
          </p:cNvSpPr>
          <p:nvPr/>
        </p:nvSpPr>
        <p:spPr>
          <a:xfrm>
            <a:off x="484094" y="863128"/>
            <a:ext cx="5186082" cy="56581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smtClean="0">
                <a:solidFill>
                  <a:srgbClr val="81A936"/>
                </a:solidFill>
                <a:latin typeface="Roboto" charset="0"/>
                <a:ea typeface="Roboto" charset="0"/>
                <a:cs typeface="Roboto" charset="0"/>
              </a:rPr>
              <a:t>About</a:t>
            </a:r>
          </a:p>
        </p:txBody>
      </p:sp>
      <p:pic>
        <p:nvPicPr>
          <p:cNvPr id="15" name="Picture 1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130380" y="1193730"/>
            <a:ext cx="1071282" cy="1071282"/>
          </a:xfrm>
          <a:prstGeom prst="rect">
            <a:avLst/>
          </a:prstGeom>
        </p:spPr>
      </p:pic>
      <p:grpSp>
        <p:nvGrpSpPr>
          <p:cNvPr id="18" name="Group 17"/>
          <p:cNvGrpSpPr/>
          <p:nvPr/>
        </p:nvGrpSpPr>
        <p:grpSpPr>
          <a:xfrm>
            <a:off x="8507968" y="1272171"/>
            <a:ext cx="2912907" cy="2648882"/>
            <a:chOff x="8687421" y="1272171"/>
            <a:chExt cx="2912907" cy="2648882"/>
          </a:xfrm>
        </p:grpSpPr>
        <p:pic>
          <p:nvPicPr>
            <p:cNvPr id="19" name="Picture 1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771093" y="3189533"/>
              <a:ext cx="731520" cy="731520"/>
            </a:xfrm>
            <a:prstGeom prst="rect">
              <a:avLst/>
            </a:prstGeom>
          </p:spPr>
        </p:pic>
        <p:pic>
          <p:nvPicPr>
            <p:cNvPr id="20" name="Picture 1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685928" y="1272171"/>
              <a:ext cx="914400" cy="914400"/>
            </a:xfrm>
            <a:prstGeom prst="rect">
              <a:avLst/>
            </a:prstGeom>
          </p:spPr>
        </p:pic>
        <p:cxnSp>
          <p:nvCxnSpPr>
            <p:cNvPr id="25" name="Straight Arrow Connector 24"/>
            <p:cNvCxnSpPr/>
            <p:nvPr/>
          </p:nvCxnSpPr>
          <p:spPr>
            <a:xfrm flipV="1">
              <a:off x="11136853" y="2330412"/>
              <a:ext cx="0" cy="689240"/>
            </a:xfrm>
            <a:prstGeom prst="straightConnector1">
              <a:avLst/>
            </a:prstGeom>
            <a:ln w="38100">
              <a:solidFill>
                <a:srgbClr val="81A936"/>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5400000" flipV="1">
              <a:off x="10108848" y="3204853"/>
              <a:ext cx="0" cy="689240"/>
            </a:xfrm>
            <a:prstGeom prst="straightConnector1">
              <a:avLst/>
            </a:prstGeom>
            <a:ln w="38100">
              <a:solidFill>
                <a:srgbClr val="81A936"/>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0958149" y="3364807"/>
              <a:ext cx="524595" cy="369332"/>
            </a:xfrm>
            <a:prstGeom prst="rect">
              <a:avLst/>
            </a:prstGeom>
            <a:noFill/>
          </p:spPr>
          <p:txBody>
            <a:bodyPr wrap="square" rtlCol="0">
              <a:spAutoFit/>
            </a:bodyPr>
            <a:lstStyle/>
            <a:p>
              <a:r>
                <a:rPr lang="en-US" dirty="0">
                  <a:solidFill>
                    <a:schemeClr val="bg1">
                      <a:lumMod val="50000"/>
                    </a:schemeClr>
                  </a:solidFill>
                  <a:latin typeface="Roboto Light" charset="0"/>
                  <a:ea typeface="Roboto Light" charset="0"/>
                  <a:cs typeface="Roboto Light" charset="0"/>
                </a:rPr>
                <a:t>2</a:t>
              </a:r>
              <a:r>
                <a:rPr lang="en-US" dirty="0" smtClean="0">
                  <a:solidFill>
                    <a:schemeClr val="bg1">
                      <a:lumMod val="50000"/>
                    </a:schemeClr>
                  </a:solidFill>
                  <a:latin typeface="Roboto Light" charset="0"/>
                  <a:ea typeface="Roboto Light" charset="0"/>
                  <a:cs typeface="Roboto Light" charset="0"/>
                </a:rPr>
                <a:t>.</a:t>
              </a:r>
              <a:endParaRPr lang="en-US" dirty="0">
                <a:solidFill>
                  <a:schemeClr val="bg1">
                    <a:lumMod val="50000"/>
                  </a:schemeClr>
                </a:solidFill>
                <a:latin typeface="Roboto Light" charset="0"/>
                <a:ea typeface="Roboto Light" charset="0"/>
                <a:cs typeface="Roboto Light" charset="0"/>
              </a:endParaRPr>
            </a:p>
          </p:txBody>
        </p:sp>
        <p:sp>
          <p:nvSpPr>
            <p:cNvPr id="29" name="TextBox 28"/>
            <p:cNvSpPr txBox="1"/>
            <p:nvPr/>
          </p:nvSpPr>
          <p:spPr>
            <a:xfrm>
              <a:off x="10771093" y="2490366"/>
              <a:ext cx="524595" cy="369332"/>
            </a:xfrm>
            <a:prstGeom prst="rect">
              <a:avLst/>
            </a:prstGeom>
            <a:noFill/>
          </p:spPr>
          <p:txBody>
            <a:bodyPr wrap="square" rtlCol="0">
              <a:spAutoFit/>
            </a:bodyPr>
            <a:lstStyle/>
            <a:p>
              <a:r>
                <a:rPr lang="en-US" dirty="0" smtClean="0">
                  <a:solidFill>
                    <a:schemeClr val="bg1">
                      <a:lumMod val="50000"/>
                    </a:schemeClr>
                  </a:solidFill>
                  <a:latin typeface="Roboto Light" charset="0"/>
                  <a:ea typeface="Roboto Light" charset="0"/>
                  <a:cs typeface="Roboto Light" charset="0"/>
                </a:rPr>
                <a:t>3.</a:t>
              </a:r>
              <a:endParaRPr lang="en-US" dirty="0">
                <a:solidFill>
                  <a:schemeClr val="bg1">
                    <a:lumMod val="50000"/>
                  </a:schemeClr>
                </a:solidFill>
                <a:latin typeface="Roboto Light" charset="0"/>
                <a:ea typeface="Roboto Light" charset="0"/>
                <a:cs typeface="Roboto Light" charset="0"/>
              </a:endParaRPr>
            </a:p>
          </p:txBody>
        </p:sp>
        <p:cxnSp>
          <p:nvCxnSpPr>
            <p:cNvPr id="35" name="Straight Arrow Connector 34"/>
            <p:cNvCxnSpPr/>
            <p:nvPr/>
          </p:nvCxnSpPr>
          <p:spPr>
            <a:xfrm>
              <a:off x="8935678" y="2330412"/>
              <a:ext cx="0" cy="689240"/>
            </a:xfrm>
            <a:prstGeom prst="straightConnector1">
              <a:avLst/>
            </a:prstGeom>
            <a:ln w="38100">
              <a:solidFill>
                <a:srgbClr val="81A936"/>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8687421" y="2490366"/>
              <a:ext cx="957728" cy="369332"/>
            </a:xfrm>
            <a:prstGeom prst="rect">
              <a:avLst/>
            </a:prstGeom>
            <a:noFill/>
          </p:spPr>
          <p:txBody>
            <a:bodyPr wrap="square" rtlCol="0">
              <a:spAutoFit/>
            </a:bodyPr>
            <a:lstStyle/>
            <a:p>
              <a:pPr algn="ctr"/>
              <a:r>
                <a:rPr lang="en-US" dirty="0">
                  <a:solidFill>
                    <a:schemeClr val="bg1">
                      <a:lumMod val="50000"/>
                    </a:schemeClr>
                  </a:solidFill>
                  <a:latin typeface="Roboto Light" charset="0"/>
                  <a:ea typeface="Roboto Light" charset="0"/>
                  <a:cs typeface="Roboto Light" charset="0"/>
                </a:rPr>
                <a:t>1</a:t>
              </a:r>
              <a:r>
                <a:rPr lang="en-US" dirty="0" smtClean="0">
                  <a:solidFill>
                    <a:schemeClr val="bg1">
                      <a:lumMod val="50000"/>
                    </a:schemeClr>
                  </a:solidFill>
                  <a:latin typeface="Roboto Light" charset="0"/>
                  <a:ea typeface="Roboto Light" charset="0"/>
                  <a:cs typeface="Roboto Light" charset="0"/>
                </a:rPr>
                <a:t>.</a:t>
              </a:r>
              <a:endParaRPr lang="en-US" dirty="0">
                <a:solidFill>
                  <a:schemeClr val="bg1">
                    <a:lumMod val="50000"/>
                  </a:schemeClr>
                </a:solidFill>
                <a:latin typeface="Roboto Light" charset="0"/>
                <a:ea typeface="Roboto Light" charset="0"/>
                <a:cs typeface="Roboto Light" charset="0"/>
              </a:endParaRPr>
            </a:p>
          </p:txBody>
        </p:sp>
      </p:grpSp>
      <p:sp>
        <p:nvSpPr>
          <p:cNvPr id="30" name="Content Placeholder 2"/>
          <p:cNvSpPr txBox="1">
            <a:spLocks/>
          </p:cNvSpPr>
          <p:nvPr/>
        </p:nvSpPr>
        <p:spPr>
          <a:xfrm>
            <a:off x="8047008" y="4143652"/>
            <a:ext cx="4144992" cy="1946188"/>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spcBef>
                <a:spcPts val="400"/>
              </a:spcBef>
              <a:buClr>
                <a:schemeClr val="bg1">
                  <a:lumMod val="50000"/>
                </a:schemeClr>
              </a:buClr>
              <a:buFont typeface="+mj-lt"/>
              <a:buAutoNum type="arabicPeriod"/>
            </a:pPr>
            <a:r>
              <a:rPr lang="en-US" sz="1800" dirty="0" smtClean="0"/>
              <a:t>User takes photo of odometer using mobile camera</a:t>
            </a:r>
          </a:p>
          <a:p>
            <a:pPr marL="457200" indent="-457200">
              <a:spcBef>
                <a:spcPts val="400"/>
              </a:spcBef>
              <a:buClr>
                <a:schemeClr val="bg1">
                  <a:lumMod val="50000"/>
                </a:schemeClr>
              </a:buClr>
              <a:buFont typeface="+mj-lt"/>
              <a:buAutoNum type="arabicPeriod"/>
            </a:pPr>
            <a:r>
              <a:rPr lang="en-US" sz="1800" dirty="0" smtClean="0"/>
              <a:t>Mobile adds distance calculation to aggregate sum</a:t>
            </a:r>
          </a:p>
          <a:p>
            <a:pPr marL="457200" indent="-457200">
              <a:spcBef>
                <a:spcPts val="400"/>
              </a:spcBef>
              <a:buClr>
                <a:schemeClr val="bg1">
                  <a:lumMod val="50000"/>
                </a:schemeClr>
              </a:buClr>
              <a:buFont typeface="+mj-lt"/>
              <a:buAutoNum type="arabicPeriod"/>
            </a:pPr>
            <a:r>
              <a:rPr lang="en-US" sz="1800" dirty="0" smtClean="0"/>
              <a:t>Distance is reported to WA state</a:t>
            </a:r>
          </a:p>
        </p:txBody>
      </p:sp>
      <p:pic>
        <p:nvPicPr>
          <p:cNvPr id="2" name="Picture 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354410" y="3128585"/>
            <a:ext cx="803630" cy="803630"/>
          </a:xfrm>
          <a:prstGeom prst="rect">
            <a:avLst/>
          </a:prstGeom>
        </p:spPr>
      </p:pic>
    </p:spTree>
    <p:extLst>
      <p:ext uri="{BB962C8B-B14F-4D97-AF65-F5344CB8AC3E}">
        <p14:creationId xmlns:p14="http://schemas.microsoft.com/office/powerpoint/2010/main" val="464081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of Options</a:t>
            </a:r>
            <a:endParaRPr lang="en-US" dirty="0"/>
          </a:p>
        </p:txBody>
      </p:sp>
      <p:sp>
        <p:nvSpPr>
          <p:cNvPr id="3" name="Content Placeholder 2"/>
          <p:cNvSpPr>
            <a:spLocks noGrp="1"/>
          </p:cNvSpPr>
          <p:nvPr>
            <p:ph idx="1"/>
          </p:nvPr>
        </p:nvSpPr>
        <p:spPr>
          <a:xfrm>
            <a:off x="6261566" y="252663"/>
            <a:ext cx="5754846" cy="5052603"/>
          </a:xfrm>
        </p:spPr>
        <p:txBody>
          <a:bodyPr/>
          <a:lstStyle/>
          <a:p>
            <a:pPr marL="0" indent="0">
              <a:lnSpc>
                <a:spcPct val="150000"/>
              </a:lnSpc>
              <a:buNone/>
            </a:pPr>
            <a:r>
              <a:rPr lang="en-US" sz="2400" b="1" u="sng" dirty="0" smtClean="0">
                <a:solidFill>
                  <a:srgbClr val="A3D271"/>
                </a:solidFill>
                <a:latin typeface="Roboto" charset="0"/>
                <a:ea typeface="Roboto" charset="0"/>
                <a:cs typeface="Roboto" charset="0"/>
              </a:rPr>
              <a:t>1. </a:t>
            </a:r>
            <a:r>
              <a:rPr lang="en-US" sz="2400" b="1" u="sng" dirty="0" smtClean="0"/>
              <a:t>OBD-II </a:t>
            </a:r>
            <a:r>
              <a:rPr lang="en-US" sz="2400" b="1" u="sng" dirty="0"/>
              <a:t>&amp; App to Verify User </a:t>
            </a:r>
            <a:r>
              <a:rPr lang="en-US" sz="2400" b="1" u="sng" dirty="0" smtClean="0"/>
              <a:t>Presence</a:t>
            </a:r>
          </a:p>
          <a:p>
            <a:pPr marL="0" indent="0">
              <a:lnSpc>
                <a:spcPct val="150000"/>
              </a:lnSpc>
              <a:buNone/>
            </a:pPr>
            <a:r>
              <a:rPr lang="en-US" sz="2400" b="1" dirty="0" smtClean="0">
                <a:solidFill>
                  <a:srgbClr val="FFDA66"/>
                </a:solidFill>
                <a:latin typeface="Roboto" charset="0"/>
                <a:ea typeface="Roboto" charset="0"/>
                <a:cs typeface="Roboto" charset="0"/>
              </a:rPr>
              <a:t>2. </a:t>
            </a:r>
            <a:r>
              <a:rPr lang="en-US" sz="2400" dirty="0" smtClean="0"/>
              <a:t>App </a:t>
            </a:r>
            <a:r>
              <a:rPr lang="en-US" sz="2400" dirty="0"/>
              <a:t>with Car Bluetooth Verification</a:t>
            </a:r>
          </a:p>
          <a:p>
            <a:pPr marL="0" indent="0">
              <a:lnSpc>
                <a:spcPct val="150000"/>
              </a:lnSpc>
              <a:buNone/>
            </a:pPr>
            <a:r>
              <a:rPr lang="en-US" sz="2400" b="1" dirty="0" smtClean="0">
                <a:solidFill>
                  <a:srgbClr val="FF6F43"/>
                </a:solidFill>
                <a:latin typeface="Roboto" charset="0"/>
                <a:ea typeface="Roboto" charset="0"/>
                <a:cs typeface="Roboto" charset="0"/>
              </a:rPr>
              <a:t>3. </a:t>
            </a:r>
            <a:r>
              <a:rPr lang="en-US" sz="2400" dirty="0" smtClean="0"/>
              <a:t>App </a:t>
            </a:r>
            <a:r>
              <a:rPr lang="en-US" sz="2400" dirty="0"/>
              <a:t>with Car USB </a:t>
            </a:r>
            <a:r>
              <a:rPr lang="en-US" sz="2400" dirty="0" smtClean="0"/>
              <a:t>Verification</a:t>
            </a:r>
          </a:p>
          <a:p>
            <a:pPr marL="0" indent="0">
              <a:lnSpc>
                <a:spcPct val="150000"/>
              </a:lnSpc>
              <a:buNone/>
            </a:pPr>
            <a:r>
              <a:rPr lang="en-US" sz="2400" b="1" dirty="0" smtClean="0">
                <a:solidFill>
                  <a:srgbClr val="1F3864"/>
                </a:solidFill>
                <a:latin typeface="Roboto" charset="0"/>
                <a:ea typeface="Roboto" charset="0"/>
                <a:cs typeface="Roboto" charset="0"/>
              </a:rPr>
              <a:t>4. </a:t>
            </a:r>
            <a:r>
              <a:rPr lang="en-US" sz="2400" dirty="0" smtClean="0"/>
              <a:t>App with On/Off toggle </a:t>
            </a:r>
            <a:r>
              <a:rPr lang="en-US" sz="2400" dirty="0" smtClean="0">
                <a:solidFill>
                  <a:schemeClr val="tx1"/>
                </a:solidFill>
                <a:latin typeface="Roboto" charset="0"/>
                <a:ea typeface="Roboto" charset="0"/>
                <a:cs typeface="Roboto" charset="0"/>
              </a:rPr>
              <a:t>(New)</a:t>
            </a:r>
          </a:p>
          <a:p>
            <a:pPr marL="0" indent="0">
              <a:lnSpc>
                <a:spcPct val="150000"/>
              </a:lnSpc>
              <a:buNone/>
            </a:pPr>
            <a:r>
              <a:rPr lang="en-US" sz="2400" u="sng" dirty="0" smtClean="0">
                <a:solidFill>
                  <a:srgbClr val="8C71CE"/>
                </a:solidFill>
                <a:latin typeface="Roboto" charset="0"/>
                <a:ea typeface="Roboto" charset="0"/>
                <a:cs typeface="Roboto" charset="0"/>
              </a:rPr>
              <a:t>5. </a:t>
            </a:r>
            <a:r>
              <a:rPr lang="en-US" sz="2400" u="sng" dirty="0" smtClean="0"/>
              <a:t>OBD-II </a:t>
            </a:r>
            <a:r>
              <a:rPr lang="en-US" sz="2400" u="sng" dirty="0"/>
              <a:t>&amp; App Using Velocity Output</a:t>
            </a:r>
          </a:p>
          <a:p>
            <a:pPr marL="0" indent="0">
              <a:lnSpc>
                <a:spcPct val="150000"/>
              </a:lnSpc>
              <a:buNone/>
            </a:pPr>
            <a:r>
              <a:rPr lang="en-US" sz="2400" b="1" dirty="0" smtClean="0">
                <a:solidFill>
                  <a:srgbClr val="0188F8"/>
                </a:solidFill>
                <a:latin typeface="Roboto" charset="0"/>
                <a:ea typeface="Roboto" charset="0"/>
                <a:cs typeface="Roboto" charset="0"/>
              </a:rPr>
              <a:t>6. </a:t>
            </a:r>
            <a:r>
              <a:rPr lang="en-US" sz="2400" dirty="0" smtClean="0"/>
              <a:t>Post-trip </a:t>
            </a:r>
            <a:r>
              <a:rPr lang="en-US" sz="2400" dirty="0"/>
              <a:t>algorithmic analysis</a:t>
            </a:r>
          </a:p>
          <a:p>
            <a:pPr marL="0" indent="0">
              <a:lnSpc>
                <a:spcPct val="150000"/>
              </a:lnSpc>
              <a:buNone/>
            </a:pPr>
            <a:r>
              <a:rPr lang="en-US" sz="2400" b="1" dirty="0" smtClean="0">
                <a:solidFill>
                  <a:srgbClr val="C00000"/>
                </a:solidFill>
                <a:latin typeface="Roboto" charset="0"/>
                <a:ea typeface="Roboto" charset="0"/>
                <a:cs typeface="Roboto" charset="0"/>
              </a:rPr>
              <a:t>7. </a:t>
            </a:r>
            <a:r>
              <a:rPr lang="en-US" sz="2400" dirty="0" smtClean="0"/>
              <a:t>Odometer </a:t>
            </a:r>
            <a:r>
              <a:rPr lang="en-US" sz="2400" dirty="0">
                <a:latin typeface="Roboto" charset="0"/>
                <a:ea typeface="Roboto" charset="0"/>
                <a:cs typeface="Roboto" charset="0"/>
              </a:rPr>
              <a:t>photo</a:t>
            </a:r>
            <a:r>
              <a:rPr lang="en-US" sz="2400" dirty="0"/>
              <a:t> tracking</a:t>
            </a:r>
          </a:p>
          <a:p>
            <a:pPr marL="514350" indent="-514350">
              <a:lnSpc>
                <a:spcPct val="150000"/>
              </a:lnSpc>
              <a:buFont typeface="+mj-lt"/>
              <a:buAutoNum type="arabicPeriod"/>
            </a:pPr>
            <a:endParaRPr lang="en-US" sz="2000" dirty="0"/>
          </a:p>
        </p:txBody>
      </p:sp>
      <p:sp>
        <p:nvSpPr>
          <p:cNvPr id="4" name="Date Placeholder 3"/>
          <p:cNvSpPr>
            <a:spLocks noGrp="1"/>
          </p:cNvSpPr>
          <p:nvPr>
            <p:ph type="dt" sz="half" idx="10"/>
          </p:nvPr>
        </p:nvSpPr>
        <p:spPr/>
        <p:txBody>
          <a:bodyPr/>
          <a:lstStyle/>
          <a:p>
            <a:fld id="{62449FD6-A5BE-6247-902C-F1B5DBDD1EE1}" type="datetime3">
              <a:rPr lang="en-US" smtClean="0"/>
              <a:t>8 March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52</a:t>
            </a:fld>
            <a:endParaRPr lang="en-US" dirty="0"/>
          </a:p>
        </p:txBody>
      </p:sp>
      <p:grpSp>
        <p:nvGrpSpPr>
          <p:cNvPr id="11" name="Group 10"/>
          <p:cNvGrpSpPr/>
          <p:nvPr/>
        </p:nvGrpSpPr>
        <p:grpSpPr>
          <a:xfrm>
            <a:off x="801500" y="1164462"/>
            <a:ext cx="4960390" cy="4899991"/>
            <a:chOff x="801500" y="1164462"/>
            <a:chExt cx="4960390" cy="4899991"/>
          </a:xfrm>
        </p:grpSpPr>
        <p:sp>
          <p:nvSpPr>
            <p:cNvPr id="7" name="Rectangle 6"/>
            <p:cNvSpPr/>
            <p:nvPr/>
          </p:nvSpPr>
          <p:spPr>
            <a:xfrm>
              <a:off x="825412" y="1351721"/>
              <a:ext cx="4825241" cy="4611757"/>
            </a:xfrm>
            <a:prstGeom prst="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801500" y="1250746"/>
              <a:ext cx="4899991" cy="120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5400000">
              <a:off x="3244251" y="3546814"/>
              <a:ext cx="4899991" cy="1352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p:cNvSpPr txBox="1"/>
          <p:nvPr/>
        </p:nvSpPr>
        <p:spPr>
          <a:xfrm>
            <a:off x="825411" y="5989503"/>
            <a:ext cx="4801191" cy="338554"/>
          </a:xfrm>
          <a:prstGeom prst="rect">
            <a:avLst/>
          </a:prstGeom>
          <a:noFill/>
        </p:spPr>
        <p:txBody>
          <a:bodyPr wrap="square" rtlCol="0">
            <a:spAutoFit/>
          </a:bodyPr>
          <a:lstStyle/>
          <a:p>
            <a:pPr algn="ctr"/>
            <a:r>
              <a:rPr lang="en-US" sz="1600" dirty="0" smtClean="0">
                <a:solidFill>
                  <a:schemeClr val="bg1">
                    <a:lumMod val="50000"/>
                  </a:schemeClr>
                </a:solidFill>
                <a:latin typeface="Roboto" charset="0"/>
                <a:ea typeface="Roboto" charset="0"/>
                <a:cs typeface="Roboto" charset="0"/>
              </a:rPr>
              <a:t>EFFECTIVENESS / EASE OF USE</a:t>
            </a:r>
            <a:endParaRPr lang="en-US" sz="1600" dirty="0">
              <a:solidFill>
                <a:schemeClr val="bg1">
                  <a:lumMod val="50000"/>
                </a:schemeClr>
              </a:solidFill>
              <a:latin typeface="Roboto" charset="0"/>
              <a:ea typeface="Roboto" charset="0"/>
              <a:cs typeface="Roboto" charset="0"/>
            </a:endParaRPr>
          </a:p>
        </p:txBody>
      </p:sp>
      <p:sp>
        <p:nvSpPr>
          <p:cNvPr id="13" name="TextBox 12"/>
          <p:cNvSpPr txBox="1"/>
          <p:nvPr/>
        </p:nvSpPr>
        <p:spPr>
          <a:xfrm rot="16200000">
            <a:off x="-1667482" y="3497931"/>
            <a:ext cx="4592543" cy="338554"/>
          </a:xfrm>
          <a:prstGeom prst="rect">
            <a:avLst/>
          </a:prstGeom>
          <a:noFill/>
        </p:spPr>
        <p:txBody>
          <a:bodyPr wrap="square" rtlCol="0">
            <a:spAutoFit/>
          </a:bodyPr>
          <a:lstStyle/>
          <a:p>
            <a:pPr algn="ctr"/>
            <a:r>
              <a:rPr lang="en-US" sz="1600" dirty="0" smtClean="0">
                <a:solidFill>
                  <a:schemeClr val="bg1">
                    <a:lumMod val="50000"/>
                  </a:schemeClr>
                </a:solidFill>
                <a:latin typeface="Roboto" charset="0"/>
                <a:ea typeface="Roboto" charset="0"/>
                <a:cs typeface="Roboto" charset="0"/>
              </a:rPr>
              <a:t>PRIVACY LEVEL TO USER</a:t>
            </a:r>
            <a:endParaRPr lang="en-US" sz="1600" dirty="0">
              <a:solidFill>
                <a:schemeClr val="bg1">
                  <a:lumMod val="50000"/>
                </a:schemeClr>
              </a:solidFill>
              <a:latin typeface="Roboto" charset="0"/>
              <a:ea typeface="Roboto" charset="0"/>
              <a:cs typeface="Roboto" charset="0"/>
            </a:endParaRPr>
          </a:p>
        </p:txBody>
      </p:sp>
      <p:grpSp>
        <p:nvGrpSpPr>
          <p:cNvPr id="34" name="Group 33"/>
          <p:cNvGrpSpPr/>
          <p:nvPr/>
        </p:nvGrpSpPr>
        <p:grpSpPr>
          <a:xfrm>
            <a:off x="6274996" y="5305266"/>
            <a:ext cx="1783472" cy="831822"/>
            <a:chOff x="6236064" y="5692757"/>
            <a:chExt cx="1783472" cy="831822"/>
          </a:xfrm>
        </p:grpSpPr>
        <p:sp>
          <p:nvSpPr>
            <p:cNvPr id="14" name="Oval 13"/>
            <p:cNvSpPr/>
            <p:nvPr/>
          </p:nvSpPr>
          <p:spPr>
            <a:xfrm>
              <a:off x="6382685" y="5692757"/>
              <a:ext cx="457200" cy="4572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954292" y="5749705"/>
              <a:ext cx="365760" cy="36576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7434459" y="5825967"/>
              <a:ext cx="228600" cy="2286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236064" y="6216802"/>
              <a:ext cx="1783472" cy="307777"/>
            </a:xfrm>
            <a:prstGeom prst="rect">
              <a:avLst/>
            </a:prstGeom>
            <a:noFill/>
          </p:spPr>
          <p:txBody>
            <a:bodyPr wrap="square" rtlCol="0">
              <a:spAutoFit/>
            </a:bodyPr>
            <a:lstStyle/>
            <a:p>
              <a:r>
                <a:rPr lang="en-US" sz="1400" dirty="0" smtClean="0">
                  <a:solidFill>
                    <a:schemeClr val="bg1">
                      <a:lumMod val="50000"/>
                    </a:schemeClr>
                  </a:solidFill>
                  <a:latin typeface="Roboto Light" charset="0"/>
                  <a:ea typeface="Roboto Light" charset="0"/>
                  <a:cs typeface="Roboto Light" charset="0"/>
                </a:rPr>
                <a:t>Ability to implement</a:t>
              </a:r>
              <a:endParaRPr lang="en-US" sz="1400" dirty="0">
                <a:solidFill>
                  <a:schemeClr val="bg1">
                    <a:lumMod val="50000"/>
                  </a:schemeClr>
                </a:solidFill>
                <a:latin typeface="Roboto Light" charset="0"/>
                <a:ea typeface="Roboto Light" charset="0"/>
                <a:cs typeface="Roboto Light" charset="0"/>
              </a:endParaRPr>
            </a:p>
          </p:txBody>
        </p:sp>
      </p:grpSp>
      <p:sp>
        <p:nvSpPr>
          <p:cNvPr id="27" name="Oval 26"/>
          <p:cNvSpPr/>
          <p:nvPr/>
        </p:nvSpPr>
        <p:spPr>
          <a:xfrm>
            <a:off x="3166896" y="2318882"/>
            <a:ext cx="457200" cy="457200"/>
          </a:xfrm>
          <a:prstGeom prst="ellipse">
            <a:avLst/>
          </a:prstGeom>
          <a:solidFill>
            <a:srgbClr val="A3D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Roboto Light" charset="0"/>
                <a:ea typeface="Roboto Light" charset="0"/>
                <a:cs typeface="Roboto Light" charset="0"/>
              </a:rPr>
              <a:t>1</a:t>
            </a:r>
            <a:endParaRPr lang="en-US" dirty="0">
              <a:latin typeface="Roboto Light" charset="0"/>
              <a:ea typeface="Roboto Light" charset="0"/>
              <a:cs typeface="Roboto Light" charset="0"/>
            </a:endParaRPr>
          </a:p>
        </p:txBody>
      </p:sp>
      <p:sp>
        <p:nvSpPr>
          <p:cNvPr id="28" name="Oval 27"/>
          <p:cNvSpPr/>
          <p:nvPr/>
        </p:nvSpPr>
        <p:spPr>
          <a:xfrm>
            <a:off x="2667220" y="2318882"/>
            <a:ext cx="457200" cy="457200"/>
          </a:xfrm>
          <a:prstGeom prst="ellipse">
            <a:avLst/>
          </a:prstGeom>
          <a:solidFill>
            <a:srgbClr val="FFDA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Roboto Light" charset="0"/>
                <a:ea typeface="Roboto Light" charset="0"/>
                <a:cs typeface="Roboto Light" charset="0"/>
              </a:rPr>
              <a:t>2</a:t>
            </a:r>
            <a:endParaRPr lang="en-US" dirty="0">
              <a:latin typeface="Roboto Light" charset="0"/>
              <a:ea typeface="Roboto Light" charset="0"/>
              <a:cs typeface="Roboto Light" charset="0"/>
            </a:endParaRPr>
          </a:p>
        </p:txBody>
      </p:sp>
      <p:sp>
        <p:nvSpPr>
          <p:cNvPr id="29" name="Oval 28"/>
          <p:cNvSpPr/>
          <p:nvPr/>
        </p:nvSpPr>
        <p:spPr>
          <a:xfrm>
            <a:off x="2342003" y="2433182"/>
            <a:ext cx="228600" cy="228600"/>
          </a:xfrm>
          <a:prstGeom prst="ellipse">
            <a:avLst/>
          </a:prstGeom>
          <a:solidFill>
            <a:srgbClr val="FF6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Roboto Light" charset="0"/>
                <a:ea typeface="Roboto Light" charset="0"/>
                <a:cs typeface="Roboto Light" charset="0"/>
              </a:rPr>
              <a:t>3</a:t>
            </a:r>
            <a:endParaRPr lang="en-US" dirty="0">
              <a:latin typeface="Roboto Light" charset="0"/>
              <a:ea typeface="Roboto Light" charset="0"/>
              <a:cs typeface="Roboto Light" charset="0"/>
            </a:endParaRPr>
          </a:p>
        </p:txBody>
      </p:sp>
      <p:sp>
        <p:nvSpPr>
          <p:cNvPr id="30" name="Oval 29"/>
          <p:cNvSpPr/>
          <p:nvPr/>
        </p:nvSpPr>
        <p:spPr>
          <a:xfrm>
            <a:off x="1773566" y="2318882"/>
            <a:ext cx="457200" cy="457200"/>
          </a:xfrm>
          <a:prstGeom prst="ellipse">
            <a:avLst/>
          </a:prstGeom>
          <a:solidFill>
            <a:srgbClr val="1F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Light" charset="0"/>
                <a:ea typeface="Roboto Light" charset="0"/>
                <a:cs typeface="Roboto Light" charset="0"/>
              </a:rPr>
              <a:t>4</a:t>
            </a:r>
          </a:p>
        </p:txBody>
      </p:sp>
      <p:sp>
        <p:nvSpPr>
          <p:cNvPr id="31" name="Oval 30"/>
          <p:cNvSpPr/>
          <p:nvPr/>
        </p:nvSpPr>
        <p:spPr>
          <a:xfrm>
            <a:off x="3212616" y="2903099"/>
            <a:ext cx="365760" cy="365760"/>
          </a:xfrm>
          <a:prstGeom prst="ellipse">
            <a:avLst/>
          </a:prstGeom>
          <a:solidFill>
            <a:srgbClr val="8C7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Light" charset="0"/>
                <a:ea typeface="Roboto Light" charset="0"/>
                <a:cs typeface="Roboto Light" charset="0"/>
              </a:rPr>
              <a:t>5</a:t>
            </a:r>
          </a:p>
        </p:txBody>
      </p:sp>
      <p:sp>
        <p:nvSpPr>
          <p:cNvPr id="33" name="Oval 32"/>
          <p:cNvSpPr/>
          <p:nvPr/>
        </p:nvSpPr>
        <p:spPr>
          <a:xfrm>
            <a:off x="1668450" y="1637114"/>
            <a:ext cx="365760" cy="36576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Roboto" charset="0"/>
                <a:ea typeface="Roboto" charset="0"/>
                <a:cs typeface="Roboto" charset="0"/>
              </a:rPr>
              <a:t>7</a:t>
            </a:r>
            <a:endParaRPr lang="en-US" dirty="0">
              <a:latin typeface="Roboto" charset="0"/>
              <a:ea typeface="Roboto" charset="0"/>
              <a:cs typeface="Roboto" charset="0"/>
            </a:endParaRPr>
          </a:p>
        </p:txBody>
      </p:sp>
      <p:cxnSp>
        <p:nvCxnSpPr>
          <p:cNvPr id="36" name="Straight Arrow Connector 35"/>
          <p:cNvCxnSpPr/>
          <p:nvPr/>
        </p:nvCxnSpPr>
        <p:spPr>
          <a:xfrm flipV="1">
            <a:off x="825411" y="1370936"/>
            <a:ext cx="4801191" cy="4592542"/>
          </a:xfrm>
          <a:prstGeom prst="straightConnector1">
            <a:avLst/>
          </a:prstGeom>
          <a:ln w="28575">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1439850" y="5143511"/>
            <a:ext cx="228600" cy="228600"/>
          </a:xfrm>
          <a:prstGeom prst="ellipse">
            <a:avLst/>
          </a:prstGeom>
          <a:solidFill>
            <a:srgbClr val="018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Roboto Light" charset="0"/>
                <a:ea typeface="Roboto Light" charset="0"/>
                <a:cs typeface="Roboto Light" charset="0"/>
              </a:rPr>
              <a:t>6</a:t>
            </a:r>
            <a:endParaRPr lang="en-US" dirty="0">
              <a:latin typeface="Roboto Light" charset="0"/>
              <a:ea typeface="Roboto Light" charset="0"/>
              <a:cs typeface="Roboto Light" charset="0"/>
            </a:endParaRPr>
          </a:p>
        </p:txBody>
      </p:sp>
    </p:spTree>
    <p:extLst>
      <p:ext uri="{BB962C8B-B14F-4D97-AF65-F5344CB8AC3E}">
        <p14:creationId xmlns:p14="http://schemas.microsoft.com/office/powerpoint/2010/main" val="33901397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057046"/>
            <a:ext cx="10515600" cy="867327"/>
          </a:xfrm>
        </p:spPr>
        <p:txBody>
          <a:bodyPr/>
          <a:lstStyle/>
          <a:p>
            <a:pPr>
              <a:lnSpc>
                <a:spcPct val="150000"/>
              </a:lnSpc>
            </a:pPr>
            <a:r>
              <a:rPr lang="en-US" dirty="0" smtClean="0">
                <a:solidFill>
                  <a:srgbClr val="81A936"/>
                </a:solidFill>
              </a:rPr>
              <a:t>V. </a:t>
            </a:r>
            <a:r>
              <a:rPr lang="en-US" dirty="0" smtClean="0"/>
              <a:t>Prototypes &amp; State Diagrams</a:t>
            </a:r>
            <a:endParaRPr lang="en-US" dirty="0"/>
          </a:p>
        </p:txBody>
      </p:sp>
      <p:sp>
        <p:nvSpPr>
          <p:cNvPr id="4" name="Date Placeholder 3"/>
          <p:cNvSpPr>
            <a:spLocks noGrp="1"/>
          </p:cNvSpPr>
          <p:nvPr>
            <p:ph type="dt" sz="half" idx="10"/>
          </p:nvPr>
        </p:nvSpPr>
        <p:spPr/>
        <p:txBody>
          <a:bodyPr/>
          <a:lstStyle/>
          <a:p>
            <a:fld id="{361A258C-1DCD-D147-8508-98BFE9DDEC99}" type="datetime3">
              <a:rPr lang="en-US" smtClean="0"/>
              <a:t>8 March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53</a:t>
            </a:fld>
            <a:endParaRPr lang="en-US" dirty="0"/>
          </a:p>
        </p:txBody>
      </p:sp>
    </p:spTree>
    <p:extLst>
      <p:ext uri="{BB962C8B-B14F-4D97-AF65-F5344CB8AC3E}">
        <p14:creationId xmlns:p14="http://schemas.microsoft.com/office/powerpoint/2010/main" val="17461383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Experience Overview</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50000"/>
              </a:lnSpc>
              <a:spcBef>
                <a:spcPts val="0"/>
              </a:spcBef>
              <a:spcAft>
                <a:spcPts val="0"/>
              </a:spcAft>
              <a:buClrTx/>
              <a:buSzTx/>
              <a:buFontTx/>
              <a:buNone/>
              <a:tabLst/>
              <a:defRPr/>
            </a:pPr>
            <a:r>
              <a:rPr lang="en-US" dirty="0" smtClean="0">
                <a:solidFill>
                  <a:srgbClr val="81A936"/>
                </a:solidFill>
                <a:latin typeface="Roboto" charset="0"/>
                <a:ea typeface="Roboto" charset="0"/>
                <a:cs typeface="Roboto" charset="0"/>
              </a:rPr>
              <a:t>Application View:	</a:t>
            </a:r>
            <a:r>
              <a:rPr lang="en-US" dirty="0">
                <a:solidFill>
                  <a:srgbClr val="81A936"/>
                </a:solidFill>
                <a:latin typeface="Roboto" charset="0"/>
                <a:ea typeface="Roboto" charset="0"/>
                <a:cs typeface="Roboto" charset="0"/>
              </a:rPr>
              <a:t>	</a:t>
            </a:r>
            <a:r>
              <a:rPr lang="en-US" dirty="0" smtClean="0">
                <a:solidFill>
                  <a:srgbClr val="81A936"/>
                </a:solidFill>
                <a:latin typeface="Roboto" charset="0"/>
                <a:ea typeface="Roboto" charset="0"/>
                <a:cs typeface="Roboto" charset="0"/>
              </a:rPr>
              <a:t>Items</a:t>
            </a:r>
          </a:p>
          <a:p>
            <a:pPr>
              <a:lnSpc>
                <a:spcPct val="150000"/>
              </a:lnSpc>
              <a:spcBef>
                <a:spcPts val="0"/>
              </a:spcBef>
            </a:pPr>
            <a:r>
              <a:rPr lang="en-US" dirty="0" smtClean="0"/>
              <a:t>Main Tracking		</a:t>
            </a:r>
            <a:r>
              <a:rPr lang="en-US" dirty="0" smtClean="0">
                <a:solidFill>
                  <a:schemeClr val="bg1">
                    <a:lumMod val="50000"/>
                  </a:schemeClr>
                </a:solidFill>
              </a:rPr>
              <a:t>Tracking Off, Tracking On</a:t>
            </a:r>
          </a:p>
          <a:p>
            <a:pPr>
              <a:lnSpc>
                <a:spcPct val="150000"/>
              </a:lnSpc>
              <a:spcBef>
                <a:spcPts val="0"/>
              </a:spcBef>
            </a:pPr>
            <a:r>
              <a:rPr lang="en-US" dirty="0" smtClean="0"/>
              <a:t>Trip History		</a:t>
            </a:r>
            <a:r>
              <a:rPr lang="en-US" dirty="0" smtClean="0">
                <a:solidFill>
                  <a:schemeClr val="bg1">
                    <a:lumMod val="50000"/>
                  </a:schemeClr>
                </a:solidFill>
              </a:rPr>
              <a:t>Individual Trip Summary</a:t>
            </a:r>
          </a:p>
          <a:p>
            <a:pPr>
              <a:lnSpc>
                <a:spcPct val="150000"/>
              </a:lnSpc>
              <a:spcBef>
                <a:spcPts val="0"/>
              </a:spcBef>
            </a:pPr>
            <a:r>
              <a:rPr lang="en-US" dirty="0" smtClean="0"/>
              <a:t>Settings			</a:t>
            </a:r>
            <a:r>
              <a:rPr lang="en-US" dirty="0" smtClean="0">
                <a:solidFill>
                  <a:schemeClr val="bg1">
                    <a:lumMod val="50000"/>
                  </a:schemeClr>
                </a:solidFill>
              </a:rPr>
              <a:t>Units, Tracking Options, Payment</a:t>
            </a:r>
          </a:p>
          <a:p>
            <a:pPr>
              <a:lnSpc>
                <a:spcPct val="150000"/>
              </a:lnSpc>
              <a:spcBef>
                <a:spcPts val="0"/>
              </a:spcBef>
            </a:pPr>
            <a:r>
              <a:rPr lang="en-US" dirty="0" smtClean="0"/>
              <a:t>Profile			</a:t>
            </a:r>
            <a:r>
              <a:rPr lang="en-US" dirty="0" smtClean="0">
                <a:solidFill>
                  <a:schemeClr val="bg1">
                    <a:lumMod val="50000"/>
                  </a:schemeClr>
                </a:solidFill>
              </a:rPr>
              <a:t>Account Information, Vehicle Management</a:t>
            </a:r>
          </a:p>
          <a:p>
            <a:pPr>
              <a:lnSpc>
                <a:spcPct val="150000"/>
              </a:lnSpc>
              <a:spcBef>
                <a:spcPts val="0"/>
              </a:spcBef>
            </a:pPr>
            <a:r>
              <a:rPr lang="en-US" dirty="0" smtClean="0"/>
              <a:t>Help				</a:t>
            </a:r>
            <a:r>
              <a:rPr lang="en-US" dirty="0" smtClean="0">
                <a:solidFill>
                  <a:schemeClr val="bg1">
                    <a:lumMod val="50000"/>
                  </a:schemeClr>
                </a:solidFill>
              </a:rPr>
              <a:t>Documentation</a:t>
            </a:r>
            <a:endParaRPr lang="en-US" dirty="0">
              <a:solidFill>
                <a:schemeClr val="bg1">
                  <a:lumMod val="50000"/>
                </a:schemeClr>
              </a:solidFill>
            </a:endParaRPr>
          </a:p>
        </p:txBody>
      </p:sp>
      <p:sp>
        <p:nvSpPr>
          <p:cNvPr id="4" name="Date Placeholder 3"/>
          <p:cNvSpPr>
            <a:spLocks noGrp="1"/>
          </p:cNvSpPr>
          <p:nvPr>
            <p:ph type="dt" sz="half" idx="10"/>
          </p:nvPr>
        </p:nvSpPr>
        <p:spPr/>
        <p:txBody>
          <a:bodyPr/>
          <a:lstStyle/>
          <a:p>
            <a:fld id="{542E4450-2C67-2546-99AF-4A48073E1CCB}" type="datetime3">
              <a:rPr lang="en-US" smtClean="0"/>
              <a:t>8 March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54</a:t>
            </a:fld>
            <a:endParaRPr lang="en-US" dirty="0"/>
          </a:p>
        </p:txBody>
      </p:sp>
    </p:spTree>
    <p:extLst>
      <p:ext uri="{BB962C8B-B14F-4D97-AF65-F5344CB8AC3E}">
        <p14:creationId xmlns:p14="http://schemas.microsoft.com/office/powerpoint/2010/main" val="13472401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a:off x="4058356" y="30509"/>
            <a:ext cx="0" cy="6827491"/>
          </a:xfrm>
          <a:prstGeom prst="line">
            <a:avLst/>
          </a:prstGeom>
          <a:ln w="381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a:xfrm>
            <a:off x="3195456" y="300303"/>
            <a:ext cx="2158422" cy="820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53322FB7-21A8-3246-8056-B9CBF2F27D1B}" type="datetime3">
              <a:rPr lang="en-US" smtClean="0"/>
              <a:t>8 March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55</a:t>
            </a:fld>
            <a:endParaRPr lang="en-US" dirty="0"/>
          </a:p>
        </p:txBody>
      </p:sp>
      <p:sp>
        <p:nvSpPr>
          <p:cNvPr id="7" name="Rounded Rectangle 6"/>
          <p:cNvSpPr/>
          <p:nvPr/>
        </p:nvSpPr>
        <p:spPr>
          <a:xfrm>
            <a:off x="57466" y="1843790"/>
            <a:ext cx="1034322"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16874"/>
                </a:solidFill>
                <a:latin typeface="Roboto Light" charset="0"/>
                <a:ea typeface="Roboto Light" charset="0"/>
                <a:cs typeface="Roboto Light" charset="0"/>
              </a:rPr>
              <a:t>Open</a:t>
            </a:r>
            <a:endParaRPr lang="en-US" dirty="0">
              <a:solidFill>
                <a:srgbClr val="016874"/>
              </a:solidFill>
              <a:latin typeface="Roboto Light" charset="0"/>
              <a:ea typeface="Roboto Light" charset="0"/>
              <a:cs typeface="Roboto Light" charset="0"/>
            </a:endParaRPr>
          </a:p>
        </p:txBody>
      </p:sp>
      <p:sp>
        <p:nvSpPr>
          <p:cNvPr id="8" name="Rounded Rectangle 7"/>
          <p:cNvSpPr/>
          <p:nvPr/>
        </p:nvSpPr>
        <p:spPr>
          <a:xfrm>
            <a:off x="1271669" y="1843790"/>
            <a:ext cx="1034322"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16874"/>
                </a:solidFill>
                <a:latin typeface="Roboto Light" charset="0"/>
                <a:ea typeface="Roboto Light" charset="0"/>
                <a:cs typeface="Roboto Light" charset="0"/>
              </a:rPr>
              <a:t>Demo</a:t>
            </a:r>
            <a:endParaRPr lang="en-US" dirty="0">
              <a:solidFill>
                <a:srgbClr val="016874"/>
              </a:solidFill>
              <a:latin typeface="Roboto Light" charset="0"/>
              <a:ea typeface="Roboto Light" charset="0"/>
              <a:cs typeface="Roboto Light" charset="0"/>
            </a:endParaRPr>
          </a:p>
        </p:txBody>
      </p:sp>
      <p:sp>
        <p:nvSpPr>
          <p:cNvPr id="9" name="Rounded Rectangle 8"/>
          <p:cNvSpPr/>
          <p:nvPr/>
        </p:nvSpPr>
        <p:spPr>
          <a:xfrm>
            <a:off x="2485872" y="1843790"/>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rgbClr val="016874"/>
                </a:solidFill>
                <a:latin typeface="Roboto Light" charset="0"/>
                <a:ea typeface="Roboto Light" charset="0"/>
                <a:cs typeface="Roboto Light" charset="0"/>
              </a:rPr>
              <a:t>Registration</a:t>
            </a:r>
            <a:endParaRPr lang="en-US" dirty="0">
              <a:solidFill>
                <a:srgbClr val="016874"/>
              </a:solidFill>
              <a:latin typeface="Roboto Light" charset="0"/>
              <a:ea typeface="Roboto Light" charset="0"/>
              <a:cs typeface="Roboto Light" charset="0"/>
            </a:endParaRPr>
          </a:p>
        </p:txBody>
      </p:sp>
      <p:sp>
        <p:nvSpPr>
          <p:cNvPr id="10" name="Rounded Rectangle 9"/>
          <p:cNvSpPr/>
          <p:nvPr/>
        </p:nvSpPr>
        <p:spPr>
          <a:xfrm>
            <a:off x="2485872" y="3629188"/>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16874"/>
                </a:solidFill>
                <a:latin typeface="Roboto Light" charset="0"/>
                <a:ea typeface="Roboto Light" charset="0"/>
                <a:cs typeface="Roboto Light" charset="0"/>
              </a:rPr>
              <a:t>Pair Vehicle</a:t>
            </a:r>
            <a:endParaRPr lang="en-US" dirty="0">
              <a:solidFill>
                <a:srgbClr val="016874"/>
              </a:solidFill>
              <a:latin typeface="Roboto Light" charset="0"/>
              <a:ea typeface="Roboto Light" charset="0"/>
              <a:cs typeface="Roboto Light" charset="0"/>
            </a:endParaRPr>
          </a:p>
        </p:txBody>
      </p:sp>
      <p:cxnSp>
        <p:nvCxnSpPr>
          <p:cNvPr id="12" name="Straight Arrow Connector 11"/>
          <p:cNvCxnSpPr>
            <a:stCxn id="7" idx="3"/>
            <a:endCxn id="8" idx="1"/>
          </p:cNvCxnSpPr>
          <p:nvPr/>
        </p:nvCxnSpPr>
        <p:spPr>
          <a:xfrm>
            <a:off x="1091788" y="2098623"/>
            <a:ext cx="179881"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305991" y="2098623"/>
            <a:ext cx="179881"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2485872" y="2777241"/>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016874"/>
                </a:solidFill>
                <a:latin typeface="Roboto Light" charset="0"/>
                <a:ea typeface="Roboto Light" charset="0"/>
                <a:cs typeface="Roboto Light" charset="0"/>
              </a:rPr>
              <a:t>Privacy Statement</a:t>
            </a:r>
            <a:endParaRPr lang="en-US" sz="1400" dirty="0">
              <a:solidFill>
                <a:srgbClr val="016874"/>
              </a:solidFill>
              <a:latin typeface="Roboto Light" charset="0"/>
              <a:ea typeface="Roboto Light" charset="0"/>
              <a:cs typeface="Roboto Light" charset="0"/>
            </a:endParaRPr>
          </a:p>
        </p:txBody>
      </p:sp>
      <p:cxnSp>
        <p:nvCxnSpPr>
          <p:cNvPr id="18" name="Straight Arrow Connector 17"/>
          <p:cNvCxnSpPr>
            <a:stCxn id="14" idx="2"/>
            <a:endCxn id="10" idx="0"/>
          </p:cNvCxnSpPr>
          <p:nvPr/>
        </p:nvCxnSpPr>
        <p:spPr>
          <a:xfrm>
            <a:off x="3205400" y="3286907"/>
            <a:ext cx="0" cy="34228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205400" y="3319548"/>
            <a:ext cx="719527" cy="276999"/>
          </a:xfrm>
          <a:prstGeom prst="rect">
            <a:avLst/>
          </a:prstGeom>
          <a:noFill/>
        </p:spPr>
        <p:txBody>
          <a:bodyPr wrap="square" rtlCol="0">
            <a:spAutoFit/>
          </a:bodyPr>
          <a:lstStyle/>
          <a:p>
            <a:r>
              <a:rPr lang="en-US" sz="1200" dirty="0" smtClean="0">
                <a:latin typeface="Roboto Light" charset="0"/>
                <a:ea typeface="Roboto Light" charset="0"/>
                <a:cs typeface="Roboto Light" charset="0"/>
              </a:rPr>
              <a:t>Accept</a:t>
            </a:r>
            <a:endParaRPr lang="en-US" sz="1200" dirty="0">
              <a:latin typeface="Roboto Light" charset="0"/>
              <a:ea typeface="Roboto Light" charset="0"/>
              <a:cs typeface="Roboto Light" charset="0"/>
            </a:endParaRPr>
          </a:p>
        </p:txBody>
      </p:sp>
      <p:cxnSp>
        <p:nvCxnSpPr>
          <p:cNvPr id="30" name="Straight Arrow Connector 29"/>
          <p:cNvCxnSpPr>
            <a:stCxn id="9" idx="2"/>
            <a:endCxn id="14" idx="0"/>
          </p:cNvCxnSpPr>
          <p:nvPr/>
        </p:nvCxnSpPr>
        <p:spPr>
          <a:xfrm>
            <a:off x="3205400" y="2353456"/>
            <a:ext cx="0" cy="42378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14" idx="1"/>
            <a:endCxn id="7" idx="2"/>
          </p:cNvCxnSpPr>
          <p:nvPr/>
        </p:nvCxnSpPr>
        <p:spPr>
          <a:xfrm rot="10800000">
            <a:off x="574628" y="2353456"/>
            <a:ext cx="1911245" cy="678618"/>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181728" y="2789526"/>
            <a:ext cx="719527" cy="276999"/>
          </a:xfrm>
          <a:prstGeom prst="rect">
            <a:avLst/>
          </a:prstGeom>
          <a:noFill/>
        </p:spPr>
        <p:txBody>
          <a:bodyPr wrap="square" rtlCol="0">
            <a:spAutoFit/>
          </a:bodyPr>
          <a:lstStyle/>
          <a:p>
            <a:r>
              <a:rPr lang="en-US" sz="1200" dirty="0" smtClean="0">
                <a:latin typeface="Roboto Light" charset="0"/>
                <a:ea typeface="Roboto Light" charset="0"/>
                <a:cs typeface="Roboto Light" charset="0"/>
              </a:rPr>
              <a:t>Decline</a:t>
            </a:r>
            <a:endParaRPr lang="en-US" sz="1200" dirty="0">
              <a:latin typeface="Roboto Light" charset="0"/>
              <a:ea typeface="Roboto Light" charset="0"/>
              <a:cs typeface="Roboto Light" charset="0"/>
            </a:endParaRPr>
          </a:p>
        </p:txBody>
      </p:sp>
      <p:sp>
        <p:nvSpPr>
          <p:cNvPr id="38" name="Rounded Rectangle 37"/>
          <p:cNvSpPr/>
          <p:nvPr/>
        </p:nvSpPr>
        <p:spPr>
          <a:xfrm>
            <a:off x="810722" y="3629188"/>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mtClean="0">
                <a:solidFill>
                  <a:srgbClr val="016874"/>
                </a:solidFill>
                <a:latin typeface="Roboto Light" charset="0"/>
                <a:ea typeface="Roboto Light" charset="0"/>
                <a:cs typeface="Roboto Light" charset="0"/>
              </a:rPr>
              <a:t>Tracking Settings</a:t>
            </a:r>
            <a:endParaRPr lang="en-US" sz="1400" dirty="0">
              <a:solidFill>
                <a:srgbClr val="016874"/>
              </a:solidFill>
              <a:latin typeface="Roboto Light" charset="0"/>
              <a:ea typeface="Roboto Light" charset="0"/>
              <a:cs typeface="Roboto Light" charset="0"/>
            </a:endParaRPr>
          </a:p>
        </p:txBody>
      </p:sp>
      <p:cxnSp>
        <p:nvCxnSpPr>
          <p:cNvPr id="40" name="Straight Arrow Connector 39"/>
          <p:cNvCxnSpPr>
            <a:stCxn id="10" idx="1"/>
            <a:endCxn id="38" idx="3"/>
          </p:cNvCxnSpPr>
          <p:nvPr/>
        </p:nvCxnSpPr>
        <p:spPr>
          <a:xfrm flipH="1">
            <a:off x="2249777" y="3884021"/>
            <a:ext cx="236095"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4872" y="975202"/>
            <a:ext cx="4058354" cy="830997"/>
          </a:xfrm>
          <a:prstGeom prst="rect">
            <a:avLst/>
          </a:prstGeom>
          <a:noFill/>
        </p:spPr>
        <p:txBody>
          <a:bodyPr wrap="square" rtlCol="0">
            <a:spAutoFit/>
          </a:bodyPr>
          <a:lstStyle/>
          <a:p>
            <a:pPr algn="ctr"/>
            <a:r>
              <a:rPr lang="en-US" sz="2400" dirty="0" smtClean="0">
                <a:solidFill>
                  <a:srgbClr val="81A936"/>
                </a:solidFill>
                <a:latin typeface="Roboto" charset="0"/>
                <a:ea typeface="Roboto" charset="0"/>
                <a:cs typeface="Roboto" charset="0"/>
              </a:rPr>
              <a:t>Onboarding </a:t>
            </a:r>
            <a:r>
              <a:rPr lang="en-US" sz="2400" smtClean="0">
                <a:solidFill>
                  <a:srgbClr val="81A936"/>
                </a:solidFill>
                <a:latin typeface="Roboto" charset="0"/>
                <a:ea typeface="Roboto" charset="0"/>
                <a:cs typeface="Roboto" charset="0"/>
              </a:rPr>
              <a:t>Process, Help, Settings</a:t>
            </a:r>
            <a:endParaRPr lang="en-US" sz="2400" dirty="0">
              <a:solidFill>
                <a:srgbClr val="81A936"/>
              </a:solidFill>
              <a:latin typeface="Roboto" charset="0"/>
              <a:ea typeface="Roboto" charset="0"/>
              <a:cs typeface="Roboto" charset="0"/>
            </a:endParaRPr>
          </a:p>
        </p:txBody>
      </p:sp>
      <p:cxnSp>
        <p:nvCxnSpPr>
          <p:cNvPr id="45" name="Straight Connector 44"/>
          <p:cNvCxnSpPr/>
          <p:nvPr/>
        </p:nvCxnSpPr>
        <p:spPr>
          <a:xfrm>
            <a:off x="8116712" y="30509"/>
            <a:ext cx="0" cy="6827491"/>
          </a:xfrm>
          <a:prstGeom prst="line">
            <a:avLst/>
          </a:prstGeom>
          <a:ln w="381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021669" y="1165170"/>
            <a:ext cx="4131732" cy="461665"/>
          </a:xfrm>
          <a:prstGeom prst="rect">
            <a:avLst/>
          </a:prstGeom>
          <a:noFill/>
        </p:spPr>
        <p:txBody>
          <a:bodyPr wrap="square" rtlCol="0">
            <a:spAutoFit/>
          </a:bodyPr>
          <a:lstStyle/>
          <a:p>
            <a:pPr algn="ctr"/>
            <a:r>
              <a:rPr lang="en-US" sz="2400" dirty="0" smtClean="0">
                <a:solidFill>
                  <a:srgbClr val="81A936"/>
                </a:solidFill>
                <a:latin typeface="Roboto" charset="0"/>
                <a:ea typeface="Roboto" charset="0"/>
                <a:cs typeface="Roboto" charset="0"/>
              </a:rPr>
              <a:t>Tracking</a:t>
            </a:r>
            <a:endParaRPr lang="en-US" sz="2400" dirty="0">
              <a:solidFill>
                <a:srgbClr val="81A936"/>
              </a:solidFill>
              <a:latin typeface="Roboto" charset="0"/>
              <a:ea typeface="Roboto" charset="0"/>
              <a:cs typeface="Roboto" charset="0"/>
            </a:endParaRPr>
          </a:p>
        </p:txBody>
      </p:sp>
      <p:sp>
        <p:nvSpPr>
          <p:cNvPr id="2" name="Title 1"/>
          <p:cNvSpPr>
            <a:spLocks noGrp="1"/>
          </p:cNvSpPr>
          <p:nvPr>
            <p:ph type="title"/>
          </p:nvPr>
        </p:nvSpPr>
        <p:spPr>
          <a:xfrm>
            <a:off x="719668" y="365125"/>
            <a:ext cx="10515600" cy="867327"/>
          </a:xfrm>
        </p:spPr>
        <p:txBody>
          <a:bodyPr/>
          <a:lstStyle/>
          <a:p>
            <a:r>
              <a:rPr lang="en-US" smtClean="0"/>
              <a:t>User Experience Flow</a:t>
            </a:r>
            <a:endParaRPr lang="en-US" dirty="0"/>
          </a:p>
        </p:txBody>
      </p:sp>
      <p:sp>
        <p:nvSpPr>
          <p:cNvPr id="51" name="Rounded Rectangle 50"/>
          <p:cNvSpPr/>
          <p:nvPr/>
        </p:nvSpPr>
        <p:spPr>
          <a:xfrm>
            <a:off x="4519816" y="1845132"/>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016874"/>
                </a:solidFill>
                <a:latin typeface="Roboto Light" charset="0"/>
                <a:ea typeface="Roboto Light" charset="0"/>
                <a:cs typeface="Roboto Light" charset="0"/>
              </a:rPr>
              <a:t>Begin Tracking</a:t>
            </a:r>
            <a:endParaRPr lang="en-US" sz="1600" dirty="0">
              <a:solidFill>
                <a:srgbClr val="016874"/>
              </a:solidFill>
              <a:latin typeface="Roboto Light" charset="0"/>
              <a:ea typeface="Roboto Light" charset="0"/>
              <a:cs typeface="Roboto Light" charset="0"/>
            </a:endParaRPr>
          </a:p>
        </p:txBody>
      </p:sp>
      <p:sp>
        <p:nvSpPr>
          <p:cNvPr id="54" name="Rounded Rectangle 53"/>
          <p:cNvSpPr/>
          <p:nvPr/>
        </p:nvSpPr>
        <p:spPr>
          <a:xfrm>
            <a:off x="2475929" y="4551042"/>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016874"/>
                </a:solidFill>
                <a:latin typeface="Roboto Light" charset="0"/>
                <a:ea typeface="Roboto Light" charset="0"/>
                <a:cs typeface="Roboto Light" charset="0"/>
              </a:rPr>
              <a:t>Home Screen</a:t>
            </a:r>
            <a:endParaRPr lang="en-US" sz="1400" dirty="0">
              <a:solidFill>
                <a:srgbClr val="016874"/>
              </a:solidFill>
              <a:latin typeface="Roboto Light" charset="0"/>
              <a:ea typeface="Roboto Light" charset="0"/>
              <a:cs typeface="Roboto Light" charset="0"/>
            </a:endParaRPr>
          </a:p>
        </p:txBody>
      </p:sp>
      <p:cxnSp>
        <p:nvCxnSpPr>
          <p:cNvPr id="56" name="Elbow Connector 55"/>
          <p:cNvCxnSpPr>
            <a:stCxn id="38" idx="2"/>
            <a:endCxn id="54" idx="0"/>
          </p:cNvCxnSpPr>
          <p:nvPr/>
        </p:nvCxnSpPr>
        <p:spPr>
          <a:xfrm rot="16200000" flipH="1">
            <a:off x="2156759" y="3512344"/>
            <a:ext cx="412188" cy="1665207"/>
          </a:xfrm>
          <a:prstGeom prst="bentConnector3">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54" idx="3"/>
            <a:endCxn id="51" idx="1"/>
          </p:cNvCxnSpPr>
          <p:nvPr/>
        </p:nvCxnSpPr>
        <p:spPr>
          <a:xfrm flipV="1">
            <a:off x="3914984" y="2099965"/>
            <a:ext cx="604832" cy="2705910"/>
          </a:xfrm>
          <a:prstGeom prst="bent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ounded Rectangle 63"/>
          <p:cNvSpPr/>
          <p:nvPr/>
        </p:nvSpPr>
        <p:spPr>
          <a:xfrm>
            <a:off x="6145313" y="1845132"/>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016874"/>
                </a:solidFill>
                <a:latin typeface="Roboto Light" charset="0"/>
                <a:ea typeface="Roboto Light" charset="0"/>
                <a:cs typeface="Roboto Light" charset="0"/>
              </a:rPr>
              <a:t>Confirm w/ Swipe</a:t>
            </a:r>
            <a:endParaRPr lang="en-US" sz="1400" dirty="0">
              <a:solidFill>
                <a:srgbClr val="016874"/>
              </a:solidFill>
              <a:latin typeface="Roboto Light" charset="0"/>
              <a:ea typeface="Roboto Light" charset="0"/>
              <a:cs typeface="Roboto Light" charset="0"/>
            </a:endParaRPr>
          </a:p>
        </p:txBody>
      </p:sp>
      <p:sp>
        <p:nvSpPr>
          <p:cNvPr id="65" name="Rounded Rectangle 64"/>
          <p:cNvSpPr/>
          <p:nvPr/>
        </p:nvSpPr>
        <p:spPr>
          <a:xfrm>
            <a:off x="6145313" y="2634110"/>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016874"/>
                </a:solidFill>
                <a:latin typeface="Roboto Light" charset="0"/>
                <a:ea typeface="Roboto Light" charset="0"/>
                <a:cs typeface="Roboto Light" charset="0"/>
              </a:rPr>
              <a:t>Tracking Algorithm</a:t>
            </a:r>
            <a:endParaRPr lang="en-US" sz="1400" dirty="0">
              <a:solidFill>
                <a:srgbClr val="016874"/>
              </a:solidFill>
              <a:latin typeface="Roboto Light" charset="0"/>
              <a:ea typeface="Roboto Light" charset="0"/>
              <a:cs typeface="Roboto Light" charset="0"/>
            </a:endParaRPr>
          </a:p>
        </p:txBody>
      </p:sp>
      <p:sp>
        <p:nvSpPr>
          <p:cNvPr id="66" name="Rounded Rectangle 65"/>
          <p:cNvSpPr/>
          <p:nvPr/>
        </p:nvSpPr>
        <p:spPr>
          <a:xfrm>
            <a:off x="6145313" y="3432956"/>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mtClean="0">
                <a:solidFill>
                  <a:srgbClr val="016874"/>
                </a:solidFill>
                <a:latin typeface="Roboto Light" charset="0"/>
                <a:ea typeface="Roboto Light" charset="0"/>
                <a:cs typeface="Roboto Light" charset="0"/>
              </a:rPr>
              <a:t>End Trip</a:t>
            </a:r>
            <a:endParaRPr lang="en-US" sz="1400" dirty="0">
              <a:solidFill>
                <a:srgbClr val="016874"/>
              </a:solidFill>
              <a:latin typeface="Roboto Light" charset="0"/>
              <a:ea typeface="Roboto Light" charset="0"/>
              <a:cs typeface="Roboto Light" charset="0"/>
            </a:endParaRPr>
          </a:p>
        </p:txBody>
      </p:sp>
      <p:sp>
        <p:nvSpPr>
          <p:cNvPr id="67" name="Rounded Rectangle 66"/>
          <p:cNvSpPr/>
          <p:nvPr/>
        </p:nvSpPr>
        <p:spPr>
          <a:xfrm>
            <a:off x="4520046" y="3431343"/>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016874"/>
                </a:solidFill>
                <a:latin typeface="Roboto Light" charset="0"/>
                <a:ea typeface="Roboto Light" charset="0"/>
                <a:cs typeface="Roboto Light" charset="0"/>
              </a:rPr>
              <a:t>View Results</a:t>
            </a:r>
            <a:endParaRPr lang="en-US" sz="1400" dirty="0">
              <a:solidFill>
                <a:srgbClr val="016874"/>
              </a:solidFill>
              <a:latin typeface="Roboto Light" charset="0"/>
              <a:ea typeface="Roboto Light" charset="0"/>
              <a:cs typeface="Roboto Light" charset="0"/>
            </a:endParaRPr>
          </a:p>
        </p:txBody>
      </p:sp>
      <p:cxnSp>
        <p:nvCxnSpPr>
          <p:cNvPr id="71" name="Straight Arrow Connector 70"/>
          <p:cNvCxnSpPr>
            <a:stCxn id="64" idx="2"/>
            <a:endCxn id="65" idx="0"/>
          </p:cNvCxnSpPr>
          <p:nvPr/>
        </p:nvCxnSpPr>
        <p:spPr>
          <a:xfrm>
            <a:off x="6775640" y="2354798"/>
            <a:ext cx="0" cy="279312"/>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65" idx="2"/>
            <a:endCxn id="66" idx="0"/>
          </p:cNvCxnSpPr>
          <p:nvPr/>
        </p:nvCxnSpPr>
        <p:spPr>
          <a:xfrm>
            <a:off x="6775640" y="3143776"/>
            <a:ext cx="0" cy="28918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66" idx="1"/>
            <a:endCxn id="67" idx="3"/>
          </p:cNvCxnSpPr>
          <p:nvPr/>
        </p:nvCxnSpPr>
        <p:spPr>
          <a:xfrm flipH="1" flipV="1">
            <a:off x="5780700" y="3686176"/>
            <a:ext cx="364613" cy="161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51" idx="3"/>
            <a:endCxn id="64" idx="1"/>
          </p:cNvCxnSpPr>
          <p:nvPr/>
        </p:nvCxnSpPr>
        <p:spPr>
          <a:xfrm>
            <a:off x="5780470" y="2099965"/>
            <a:ext cx="364843"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67" idx="2"/>
            <a:endCxn id="54" idx="3"/>
          </p:cNvCxnSpPr>
          <p:nvPr/>
        </p:nvCxnSpPr>
        <p:spPr>
          <a:xfrm rot="5400000">
            <a:off x="4100246" y="3755748"/>
            <a:ext cx="864866" cy="1235389"/>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Rounded Rectangle 82"/>
          <p:cNvSpPr/>
          <p:nvPr/>
        </p:nvSpPr>
        <p:spPr>
          <a:xfrm>
            <a:off x="1969203" y="6004128"/>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016874"/>
                </a:solidFill>
                <a:latin typeface="Roboto Light" charset="0"/>
                <a:ea typeface="Roboto Light" charset="0"/>
                <a:cs typeface="Roboto Light" charset="0"/>
              </a:rPr>
              <a:t>Help Screen</a:t>
            </a:r>
            <a:endParaRPr lang="en-US" sz="1400" dirty="0">
              <a:solidFill>
                <a:srgbClr val="016874"/>
              </a:solidFill>
              <a:latin typeface="Roboto Light" charset="0"/>
              <a:ea typeface="Roboto Light" charset="0"/>
              <a:cs typeface="Roboto Light" charset="0"/>
            </a:endParaRPr>
          </a:p>
        </p:txBody>
      </p:sp>
      <p:sp>
        <p:nvSpPr>
          <p:cNvPr id="87" name="TextBox 86"/>
          <p:cNvSpPr txBox="1"/>
          <p:nvPr/>
        </p:nvSpPr>
        <p:spPr>
          <a:xfrm>
            <a:off x="8116712" y="1165170"/>
            <a:ext cx="4131732" cy="461665"/>
          </a:xfrm>
          <a:prstGeom prst="rect">
            <a:avLst/>
          </a:prstGeom>
          <a:noFill/>
        </p:spPr>
        <p:txBody>
          <a:bodyPr wrap="square" rtlCol="0">
            <a:spAutoFit/>
          </a:bodyPr>
          <a:lstStyle/>
          <a:p>
            <a:pPr algn="ctr"/>
            <a:r>
              <a:rPr lang="en-US" sz="2400" dirty="0" smtClean="0">
                <a:solidFill>
                  <a:srgbClr val="81A936"/>
                </a:solidFill>
                <a:latin typeface="Roboto" charset="0"/>
                <a:ea typeface="Roboto" charset="0"/>
                <a:cs typeface="Roboto" charset="0"/>
              </a:rPr>
              <a:t>Profile &amp; Previous Trips</a:t>
            </a:r>
            <a:endParaRPr lang="en-US" sz="2400" dirty="0">
              <a:solidFill>
                <a:srgbClr val="81A936"/>
              </a:solidFill>
              <a:latin typeface="Roboto" charset="0"/>
              <a:ea typeface="Roboto" charset="0"/>
              <a:cs typeface="Roboto" charset="0"/>
            </a:endParaRPr>
          </a:p>
        </p:txBody>
      </p:sp>
      <p:sp>
        <p:nvSpPr>
          <p:cNvPr id="89" name="Rounded Rectangle 88"/>
          <p:cNvSpPr/>
          <p:nvPr/>
        </p:nvSpPr>
        <p:spPr>
          <a:xfrm>
            <a:off x="10186110" y="5494462"/>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mtClean="0">
                <a:solidFill>
                  <a:srgbClr val="016874"/>
                </a:solidFill>
                <a:latin typeface="Roboto Light" charset="0"/>
                <a:ea typeface="Roboto Light" charset="0"/>
                <a:cs typeface="Roboto Light" charset="0"/>
              </a:rPr>
              <a:t>Profile</a:t>
            </a:r>
            <a:endParaRPr lang="en-US" sz="1400" dirty="0">
              <a:solidFill>
                <a:srgbClr val="016874"/>
              </a:solidFill>
              <a:latin typeface="Roboto Light" charset="0"/>
              <a:ea typeface="Roboto Light" charset="0"/>
              <a:cs typeface="Roboto Light" charset="0"/>
            </a:endParaRPr>
          </a:p>
        </p:txBody>
      </p:sp>
      <p:sp>
        <p:nvSpPr>
          <p:cNvPr id="95" name="Rounded Rectangle 94"/>
          <p:cNvSpPr/>
          <p:nvPr/>
        </p:nvSpPr>
        <p:spPr>
          <a:xfrm>
            <a:off x="8437465" y="1843790"/>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mtClean="0">
                <a:solidFill>
                  <a:srgbClr val="016874"/>
                </a:solidFill>
                <a:latin typeface="Roboto Light" charset="0"/>
                <a:ea typeface="Roboto Light" charset="0"/>
                <a:cs typeface="Roboto Light" charset="0"/>
              </a:rPr>
              <a:t>Previous Trips</a:t>
            </a:r>
            <a:endParaRPr lang="en-US" sz="1400" dirty="0">
              <a:solidFill>
                <a:srgbClr val="016874"/>
              </a:solidFill>
              <a:latin typeface="Roboto Light" charset="0"/>
              <a:ea typeface="Roboto Light" charset="0"/>
              <a:cs typeface="Roboto Light" charset="0"/>
            </a:endParaRPr>
          </a:p>
        </p:txBody>
      </p:sp>
      <p:sp>
        <p:nvSpPr>
          <p:cNvPr id="96" name="Rounded Rectangle 95"/>
          <p:cNvSpPr/>
          <p:nvPr/>
        </p:nvSpPr>
        <p:spPr>
          <a:xfrm>
            <a:off x="10186110" y="1843790"/>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016874"/>
                </a:solidFill>
                <a:latin typeface="Roboto Light" charset="0"/>
                <a:ea typeface="Roboto Light" charset="0"/>
                <a:cs typeface="Roboto Light" charset="0"/>
              </a:rPr>
              <a:t>Edit &amp; Delete</a:t>
            </a:r>
            <a:endParaRPr lang="en-US" sz="1400" dirty="0">
              <a:solidFill>
                <a:srgbClr val="016874"/>
              </a:solidFill>
              <a:latin typeface="Roboto Light" charset="0"/>
              <a:ea typeface="Roboto Light" charset="0"/>
              <a:cs typeface="Roboto Light" charset="0"/>
            </a:endParaRPr>
          </a:p>
        </p:txBody>
      </p:sp>
      <p:sp>
        <p:nvSpPr>
          <p:cNvPr id="97" name="Rounded Rectangle 96"/>
          <p:cNvSpPr/>
          <p:nvPr/>
        </p:nvSpPr>
        <p:spPr>
          <a:xfrm>
            <a:off x="10186110" y="2556859"/>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016874"/>
                </a:solidFill>
                <a:latin typeface="Roboto Light" charset="0"/>
                <a:ea typeface="Roboto Light" charset="0"/>
                <a:cs typeface="Roboto Light" charset="0"/>
              </a:rPr>
              <a:t>Summary Visualizations</a:t>
            </a:r>
            <a:endParaRPr lang="en-US" sz="1400" dirty="0">
              <a:solidFill>
                <a:srgbClr val="016874"/>
              </a:solidFill>
              <a:latin typeface="Roboto Light" charset="0"/>
              <a:ea typeface="Roboto Light" charset="0"/>
              <a:cs typeface="Roboto Light" charset="0"/>
            </a:endParaRPr>
          </a:p>
        </p:txBody>
      </p:sp>
      <p:cxnSp>
        <p:nvCxnSpPr>
          <p:cNvPr id="99" name="Elbow Connector 98"/>
          <p:cNvCxnSpPr>
            <a:stCxn id="95" idx="3"/>
            <a:endCxn id="97" idx="1"/>
          </p:cNvCxnSpPr>
          <p:nvPr/>
        </p:nvCxnSpPr>
        <p:spPr>
          <a:xfrm>
            <a:off x="9876520" y="2098623"/>
            <a:ext cx="309590" cy="713069"/>
          </a:xfrm>
          <a:prstGeom prst="bentConnector3">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95" idx="3"/>
            <a:endCxn id="96" idx="1"/>
          </p:cNvCxnSpPr>
          <p:nvPr/>
        </p:nvCxnSpPr>
        <p:spPr>
          <a:xfrm>
            <a:off x="9876520" y="2098623"/>
            <a:ext cx="309590" cy="0"/>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3" name="Rounded Rectangle 102"/>
          <p:cNvSpPr/>
          <p:nvPr/>
        </p:nvSpPr>
        <p:spPr>
          <a:xfrm>
            <a:off x="382526" y="5472896"/>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016874"/>
                </a:solidFill>
                <a:latin typeface="Roboto Light" charset="0"/>
                <a:ea typeface="Roboto Light" charset="0"/>
                <a:cs typeface="Roboto Light" charset="0"/>
              </a:rPr>
              <a:t>Settings</a:t>
            </a:r>
            <a:endParaRPr lang="en-US" sz="1400" dirty="0">
              <a:solidFill>
                <a:srgbClr val="016874"/>
              </a:solidFill>
              <a:latin typeface="Roboto Light" charset="0"/>
              <a:ea typeface="Roboto Light" charset="0"/>
              <a:cs typeface="Roboto Light" charset="0"/>
            </a:endParaRPr>
          </a:p>
        </p:txBody>
      </p:sp>
      <p:cxnSp>
        <p:nvCxnSpPr>
          <p:cNvPr id="105" name="Elbow Connector 104"/>
          <p:cNvCxnSpPr>
            <a:stCxn id="54" idx="1"/>
            <a:endCxn id="103" idx="0"/>
          </p:cNvCxnSpPr>
          <p:nvPr/>
        </p:nvCxnSpPr>
        <p:spPr>
          <a:xfrm rot="10800000" flipV="1">
            <a:off x="1102055" y="4805874"/>
            <a:ext cx="1373875" cy="667021"/>
          </a:xfrm>
          <a:prstGeom prst="bentConnector2">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67" idx="0"/>
            <a:endCxn id="51" idx="2"/>
          </p:cNvCxnSpPr>
          <p:nvPr/>
        </p:nvCxnSpPr>
        <p:spPr>
          <a:xfrm flipH="1" flipV="1">
            <a:off x="5150143" y="2354798"/>
            <a:ext cx="230" cy="107654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Elbow Connector 118"/>
          <p:cNvCxnSpPr>
            <a:stCxn id="54" idx="2"/>
            <a:endCxn id="89" idx="1"/>
          </p:cNvCxnSpPr>
          <p:nvPr/>
        </p:nvCxnSpPr>
        <p:spPr>
          <a:xfrm rot="16200000" flipH="1">
            <a:off x="6346490" y="1909674"/>
            <a:ext cx="688587" cy="6990653"/>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Elbow Connector 122"/>
          <p:cNvCxnSpPr>
            <a:stCxn id="54" idx="2"/>
            <a:endCxn id="83" idx="0"/>
          </p:cNvCxnSpPr>
          <p:nvPr/>
        </p:nvCxnSpPr>
        <p:spPr>
          <a:xfrm rot="5400000">
            <a:off x="2470384" y="5279055"/>
            <a:ext cx="943420" cy="506726"/>
          </a:xfrm>
          <a:prstGeom prst="bentConnector3">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7" name="Elbow Connector 126"/>
          <p:cNvCxnSpPr>
            <a:stCxn id="54" idx="3"/>
            <a:endCxn id="95" idx="1"/>
          </p:cNvCxnSpPr>
          <p:nvPr/>
        </p:nvCxnSpPr>
        <p:spPr>
          <a:xfrm flipV="1">
            <a:off x="3914984" y="2098623"/>
            <a:ext cx="4522481" cy="2707252"/>
          </a:xfrm>
          <a:prstGeom prst="bentConnector3">
            <a:avLst>
              <a:gd name="adj1" fmla="val 83112"/>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2" name="Rounded Rectangle 131"/>
          <p:cNvSpPr/>
          <p:nvPr/>
        </p:nvSpPr>
        <p:spPr>
          <a:xfrm>
            <a:off x="10186110" y="4629718"/>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016874"/>
                </a:solidFill>
                <a:latin typeface="Roboto Light" charset="0"/>
                <a:ea typeface="Roboto Light" charset="0"/>
                <a:cs typeface="Roboto Light" charset="0"/>
              </a:rPr>
              <a:t>Add/edit car</a:t>
            </a:r>
            <a:endParaRPr lang="en-US" sz="1400" dirty="0">
              <a:solidFill>
                <a:srgbClr val="016874"/>
              </a:solidFill>
              <a:latin typeface="Roboto Light" charset="0"/>
              <a:ea typeface="Roboto Light" charset="0"/>
              <a:cs typeface="Roboto Light" charset="0"/>
            </a:endParaRPr>
          </a:p>
        </p:txBody>
      </p:sp>
      <p:cxnSp>
        <p:nvCxnSpPr>
          <p:cNvPr id="134" name="Straight Arrow Connector 133"/>
          <p:cNvCxnSpPr>
            <a:stCxn id="89" idx="0"/>
            <a:endCxn id="132" idx="2"/>
          </p:cNvCxnSpPr>
          <p:nvPr/>
        </p:nvCxnSpPr>
        <p:spPr>
          <a:xfrm flipV="1">
            <a:off x="10905638" y="5139384"/>
            <a:ext cx="0" cy="35507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94868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7005042" cy="867327"/>
          </a:xfrm>
        </p:spPr>
        <p:txBody>
          <a:bodyPr/>
          <a:lstStyle/>
          <a:p>
            <a:r>
              <a:rPr lang="en-US" dirty="0" smtClean="0"/>
              <a:t>Main Screen</a:t>
            </a:r>
            <a:endParaRPr lang="en-US" dirty="0"/>
          </a:p>
        </p:txBody>
      </p:sp>
      <p:sp>
        <p:nvSpPr>
          <p:cNvPr id="3" name="Content Placeholder 2"/>
          <p:cNvSpPr>
            <a:spLocks noGrp="1"/>
          </p:cNvSpPr>
          <p:nvPr>
            <p:ph idx="1"/>
          </p:nvPr>
        </p:nvSpPr>
        <p:spPr>
          <a:xfrm>
            <a:off x="838200" y="1351722"/>
            <a:ext cx="6901070" cy="2946081"/>
          </a:xfrm>
        </p:spPr>
        <p:txBody>
          <a:bodyPr/>
          <a:lstStyle/>
          <a:p>
            <a:r>
              <a:rPr lang="en-US" sz="2200" dirty="0" smtClean="0"/>
              <a:t>The start screen on app following onboarding process</a:t>
            </a:r>
          </a:p>
          <a:p>
            <a:r>
              <a:rPr lang="en-US" sz="2200" dirty="0" smtClean="0">
                <a:solidFill>
                  <a:srgbClr val="428BE1"/>
                </a:solidFill>
              </a:rPr>
              <a:t>Blue</a:t>
            </a:r>
            <a:r>
              <a:rPr lang="en-US" sz="2200" dirty="0" smtClean="0"/>
              <a:t> = tracking is OFF</a:t>
            </a:r>
          </a:p>
          <a:p>
            <a:r>
              <a:rPr lang="en-US" sz="2200" dirty="0" smtClean="0"/>
              <a:t>Swipe up to begin tracking</a:t>
            </a:r>
          </a:p>
          <a:p>
            <a:r>
              <a:rPr lang="en-US" sz="2200" dirty="0" smtClean="0"/>
              <a:t>Paired vehicle and connection status widgets</a:t>
            </a:r>
          </a:p>
          <a:p>
            <a:r>
              <a:rPr lang="en-US" sz="2200" dirty="0" smtClean="0"/>
              <a:t>Hamburger menu to lead to other options</a:t>
            </a:r>
          </a:p>
          <a:p>
            <a:r>
              <a:rPr lang="en-US" sz="2200" dirty="0" smtClean="0"/>
              <a:t>”Send” icon leads to connection details; “</a:t>
            </a:r>
            <a:r>
              <a:rPr lang="en-US" sz="2200" dirty="0" err="1" smtClean="0"/>
              <a:t>i</a:t>
            </a:r>
            <a:r>
              <a:rPr lang="en-US" sz="2200" dirty="0" smtClean="0"/>
              <a:t>” icon leads to help</a:t>
            </a:r>
          </a:p>
          <a:p>
            <a:endParaRPr lang="en-US" sz="2200" dirty="0"/>
          </a:p>
        </p:txBody>
      </p:sp>
      <p:sp>
        <p:nvSpPr>
          <p:cNvPr id="4" name="Date Placeholder 3"/>
          <p:cNvSpPr>
            <a:spLocks noGrp="1"/>
          </p:cNvSpPr>
          <p:nvPr>
            <p:ph type="dt" sz="half" idx="10"/>
          </p:nvPr>
        </p:nvSpPr>
        <p:spPr/>
        <p:txBody>
          <a:bodyPr/>
          <a:lstStyle/>
          <a:p>
            <a:fld id="{624E4728-6F5A-B140-9C04-34B71EC93918}" type="datetime3">
              <a:rPr lang="en-US" smtClean="0"/>
              <a:t>8 March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56</a:t>
            </a:fld>
            <a:endParaRPr lang="en-US" dirty="0"/>
          </a:p>
        </p:txBody>
      </p:sp>
      <p:pic>
        <p:nvPicPr>
          <p:cNvPr id="10" name="Picture 9"/>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43242" y="0"/>
            <a:ext cx="3510558" cy="6858000"/>
          </a:xfrm>
          <a:prstGeom prst="rect">
            <a:avLst/>
          </a:prstGeom>
        </p:spPr>
      </p:pic>
      <p:sp>
        <p:nvSpPr>
          <p:cNvPr id="11" name="Content Placeholder 2"/>
          <p:cNvSpPr txBox="1">
            <a:spLocks/>
          </p:cNvSpPr>
          <p:nvPr/>
        </p:nvSpPr>
        <p:spPr>
          <a:xfrm>
            <a:off x="838200" y="863128"/>
            <a:ext cx="5536096" cy="437527"/>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smtClean="0">
                <a:solidFill>
                  <a:srgbClr val="81A936"/>
                </a:solidFill>
                <a:latin typeface="Roboto" charset="0"/>
                <a:ea typeface="Roboto" charset="0"/>
                <a:cs typeface="Roboto" charset="0"/>
              </a:rPr>
              <a:t>Tracking OFF</a:t>
            </a:r>
            <a:endParaRPr lang="en-US" sz="2000" dirty="0">
              <a:solidFill>
                <a:srgbClr val="81A936"/>
              </a:solidFill>
              <a:latin typeface="Roboto" charset="0"/>
              <a:ea typeface="Roboto" charset="0"/>
              <a:cs typeface="Roboto" charset="0"/>
            </a:endParaRPr>
          </a:p>
        </p:txBody>
      </p:sp>
      <p:grpSp>
        <p:nvGrpSpPr>
          <p:cNvPr id="12" name="Group 11"/>
          <p:cNvGrpSpPr/>
          <p:nvPr/>
        </p:nvGrpSpPr>
        <p:grpSpPr>
          <a:xfrm>
            <a:off x="1011113" y="4674494"/>
            <a:ext cx="3878939" cy="1517724"/>
            <a:chOff x="57466" y="1843790"/>
            <a:chExt cx="12148774" cy="4670004"/>
          </a:xfrm>
        </p:grpSpPr>
        <p:sp>
          <p:nvSpPr>
            <p:cNvPr id="13" name="Rounded Rectangle 12"/>
            <p:cNvSpPr/>
            <p:nvPr/>
          </p:nvSpPr>
          <p:spPr>
            <a:xfrm>
              <a:off x="57466" y="1843790"/>
              <a:ext cx="1034322"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6874"/>
                </a:solidFill>
                <a:latin typeface="Roboto Light" charset="0"/>
                <a:ea typeface="Roboto Light" charset="0"/>
                <a:cs typeface="Roboto Light" charset="0"/>
              </a:endParaRPr>
            </a:p>
          </p:txBody>
        </p:sp>
        <p:sp>
          <p:nvSpPr>
            <p:cNvPr id="14" name="Rounded Rectangle 13"/>
            <p:cNvSpPr/>
            <p:nvPr/>
          </p:nvSpPr>
          <p:spPr>
            <a:xfrm>
              <a:off x="1271669" y="1843790"/>
              <a:ext cx="1034322"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6874"/>
                </a:solidFill>
                <a:latin typeface="Roboto Light" charset="0"/>
                <a:ea typeface="Roboto Light" charset="0"/>
                <a:cs typeface="Roboto Light" charset="0"/>
              </a:endParaRPr>
            </a:p>
          </p:txBody>
        </p:sp>
        <p:sp>
          <p:nvSpPr>
            <p:cNvPr id="15" name="Rounded Rectangle 14"/>
            <p:cNvSpPr/>
            <p:nvPr/>
          </p:nvSpPr>
          <p:spPr>
            <a:xfrm>
              <a:off x="2485872" y="1843790"/>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6874"/>
                </a:solidFill>
                <a:latin typeface="Roboto Light" charset="0"/>
                <a:ea typeface="Roboto Light" charset="0"/>
                <a:cs typeface="Roboto Light" charset="0"/>
              </a:endParaRPr>
            </a:p>
          </p:txBody>
        </p:sp>
        <p:sp>
          <p:nvSpPr>
            <p:cNvPr id="16" name="Rounded Rectangle 15"/>
            <p:cNvSpPr/>
            <p:nvPr/>
          </p:nvSpPr>
          <p:spPr>
            <a:xfrm>
              <a:off x="2485872" y="3629188"/>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6874"/>
                </a:solidFill>
                <a:latin typeface="Roboto Light" charset="0"/>
                <a:ea typeface="Roboto Light" charset="0"/>
                <a:cs typeface="Roboto Light" charset="0"/>
              </a:endParaRPr>
            </a:p>
          </p:txBody>
        </p:sp>
        <p:cxnSp>
          <p:nvCxnSpPr>
            <p:cNvPr id="17" name="Straight Arrow Connector 16"/>
            <p:cNvCxnSpPr>
              <a:stCxn id="22" idx="3"/>
              <a:endCxn id="23" idx="1"/>
            </p:cNvCxnSpPr>
            <p:nvPr/>
          </p:nvCxnSpPr>
          <p:spPr>
            <a:xfrm>
              <a:off x="1091788" y="2098623"/>
              <a:ext cx="179881"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305991" y="2098623"/>
              <a:ext cx="179881"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2485872" y="2777241"/>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20" name="Straight Arrow Connector 19"/>
            <p:cNvCxnSpPr>
              <a:stCxn id="29" idx="2"/>
            </p:cNvCxnSpPr>
            <p:nvPr/>
          </p:nvCxnSpPr>
          <p:spPr>
            <a:xfrm>
              <a:off x="3205400" y="3286907"/>
              <a:ext cx="0" cy="34228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4" idx="2"/>
              <a:endCxn id="29" idx="0"/>
            </p:cNvCxnSpPr>
            <p:nvPr/>
          </p:nvCxnSpPr>
          <p:spPr>
            <a:xfrm>
              <a:off x="3205400" y="2353456"/>
              <a:ext cx="0" cy="42378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29" idx="1"/>
              <a:endCxn id="22" idx="2"/>
            </p:cNvCxnSpPr>
            <p:nvPr/>
          </p:nvCxnSpPr>
          <p:spPr>
            <a:xfrm rot="10800000">
              <a:off x="574628" y="2353456"/>
              <a:ext cx="1911245" cy="678618"/>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810722" y="3629188"/>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24" name="Straight Arrow Connector 23"/>
            <p:cNvCxnSpPr/>
            <p:nvPr/>
          </p:nvCxnSpPr>
          <p:spPr>
            <a:xfrm flipH="1">
              <a:off x="2249777" y="3884021"/>
              <a:ext cx="236095"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4519816" y="1845132"/>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016874"/>
                </a:solidFill>
                <a:latin typeface="Roboto Light" charset="0"/>
                <a:ea typeface="Roboto Light" charset="0"/>
                <a:cs typeface="Roboto Light" charset="0"/>
              </a:endParaRPr>
            </a:p>
          </p:txBody>
        </p:sp>
        <p:sp>
          <p:nvSpPr>
            <p:cNvPr id="26" name="Rounded Rectangle 25"/>
            <p:cNvSpPr/>
            <p:nvPr/>
          </p:nvSpPr>
          <p:spPr>
            <a:xfrm>
              <a:off x="2475929" y="4551042"/>
              <a:ext cx="1439055" cy="509666"/>
            </a:xfrm>
            <a:prstGeom prst="roundRect">
              <a:avLst>
                <a:gd name="adj" fmla="val 6831"/>
              </a:avLst>
            </a:prstGeom>
            <a:solidFill>
              <a:srgbClr val="01687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27" name="Elbow Connector 26"/>
            <p:cNvCxnSpPr/>
            <p:nvPr/>
          </p:nvCxnSpPr>
          <p:spPr>
            <a:xfrm rot="16200000" flipH="1">
              <a:off x="2156759" y="3512344"/>
              <a:ext cx="412188" cy="1665207"/>
            </a:xfrm>
            <a:prstGeom prst="bentConnector3">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flipV="1">
              <a:off x="3914984" y="2099965"/>
              <a:ext cx="604832" cy="2705910"/>
            </a:xfrm>
            <a:prstGeom prst="bent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a:xfrm>
              <a:off x="6145313" y="1845132"/>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30" name="Rounded Rectangle 29"/>
            <p:cNvSpPr/>
            <p:nvPr/>
          </p:nvSpPr>
          <p:spPr>
            <a:xfrm>
              <a:off x="6145313" y="2634110"/>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31" name="Rounded Rectangle 30"/>
            <p:cNvSpPr/>
            <p:nvPr/>
          </p:nvSpPr>
          <p:spPr>
            <a:xfrm>
              <a:off x="6145313" y="3432956"/>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32" name="Rounded Rectangle 31"/>
            <p:cNvSpPr/>
            <p:nvPr/>
          </p:nvSpPr>
          <p:spPr>
            <a:xfrm>
              <a:off x="4520046" y="3431343"/>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33" name="Straight Arrow Connector 32"/>
            <p:cNvCxnSpPr/>
            <p:nvPr/>
          </p:nvCxnSpPr>
          <p:spPr>
            <a:xfrm>
              <a:off x="6775640" y="2354798"/>
              <a:ext cx="0" cy="279312"/>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6775640" y="3143776"/>
              <a:ext cx="0" cy="28918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5780700" y="3686176"/>
              <a:ext cx="364613" cy="161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5780470" y="2099965"/>
              <a:ext cx="364843"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p:nvPr/>
          </p:nvCxnSpPr>
          <p:spPr>
            <a:xfrm rot="5400000">
              <a:off x="4100246" y="3755748"/>
              <a:ext cx="864866" cy="1235389"/>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1969203" y="6004128"/>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39" name="Rounded Rectangle 38"/>
            <p:cNvSpPr/>
            <p:nvPr/>
          </p:nvSpPr>
          <p:spPr>
            <a:xfrm>
              <a:off x="10186110" y="5494462"/>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40" name="Rounded Rectangle 39"/>
            <p:cNvSpPr/>
            <p:nvPr/>
          </p:nvSpPr>
          <p:spPr>
            <a:xfrm>
              <a:off x="8437465" y="1843790"/>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41" name="Rounded Rectangle 40"/>
            <p:cNvSpPr/>
            <p:nvPr/>
          </p:nvSpPr>
          <p:spPr>
            <a:xfrm>
              <a:off x="10767184" y="1843790"/>
              <a:ext cx="1439056" cy="509665"/>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42" name="Rounded Rectangle 41"/>
            <p:cNvSpPr/>
            <p:nvPr/>
          </p:nvSpPr>
          <p:spPr>
            <a:xfrm>
              <a:off x="10767184" y="2556858"/>
              <a:ext cx="1439056" cy="509665"/>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43" name="Elbow Connector 42"/>
            <p:cNvCxnSpPr>
              <a:endCxn id="42" idx="1"/>
            </p:cNvCxnSpPr>
            <p:nvPr/>
          </p:nvCxnSpPr>
          <p:spPr>
            <a:xfrm>
              <a:off x="9876520" y="2098622"/>
              <a:ext cx="890664" cy="713068"/>
            </a:xfrm>
            <a:prstGeom prst="bentConnector3">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endCxn id="41" idx="1"/>
            </p:cNvCxnSpPr>
            <p:nvPr/>
          </p:nvCxnSpPr>
          <p:spPr>
            <a:xfrm>
              <a:off x="9876520" y="2098622"/>
              <a:ext cx="890664" cy="0"/>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p:cNvSpPr/>
            <p:nvPr/>
          </p:nvSpPr>
          <p:spPr>
            <a:xfrm>
              <a:off x="382526" y="5472896"/>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46" name="Elbow Connector 45"/>
            <p:cNvCxnSpPr/>
            <p:nvPr/>
          </p:nvCxnSpPr>
          <p:spPr>
            <a:xfrm rot="10800000" flipV="1">
              <a:off x="1102055" y="4805874"/>
              <a:ext cx="1373875" cy="667021"/>
            </a:xfrm>
            <a:prstGeom prst="bentConnector2">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flipV="1">
              <a:off x="5150143" y="2354798"/>
              <a:ext cx="230" cy="107654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p:nvPr/>
          </p:nvCxnSpPr>
          <p:spPr>
            <a:xfrm rot="16200000" flipH="1">
              <a:off x="6346490" y="1909674"/>
              <a:ext cx="688587" cy="6990653"/>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p:nvPr/>
          </p:nvCxnSpPr>
          <p:spPr>
            <a:xfrm rot="5400000">
              <a:off x="2470384" y="5279055"/>
              <a:ext cx="943420" cy="506726"/>
            </a:xfrm>
            <a:prstGeom prst="bentConnector3">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p:cNvCxnSpPr/>
            <p:nvPr/>
          </p:nvCxnSpPr>
          <p:spPr>
            <a:xfrm flipV="1">
              <a:off x="3914984" y="2098623"/>
              <a:ext cx="4522481" cy="2707252"/>
            </a:xfrm>
            <a:prstGeom prst="bentConnector3">
              <a:avLst>
                <a:gd name="adj1" fmla="val 83112"/>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Rounded Rectangle 50"/>
            <p:cNvSpPr/>
            <p:nvPr/>
          </p:nvSpPr>
          <p:spPr>
            <a:xfrm>
              <a:off x="10186110" y="4629718"/>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52" name="Straight Arrow Connector 51"/>
            <p:cNvCxnSpPr/>
            <p:nvPr/>
          </p:nvCxnSpPr>
          <p:spPr>
            <a:xfrm flipV="1">
              <a:off x="10905638" y="5139384"/>
              <a:ext cx="0" cy="35507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82265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7005042" cy="867327"/>
          </a:xfrm>
        </p:spPr>
        <p:txBody>
          <a:bodyPr/>
          <a:lstStyle/>
          <a:p>
            <a:r>
              <a:rPr lang="en-US" dirty="0" smtClean="0"/>
              <a:t>Main Screen</a:t>
            </a:r>
            <a:endParaRPr lang="en-US" dirty="0"/>
          </a:p>
        </p:txBody>
      </p:sp>
      <p:sp>
        <p:nvSpPr>
          <p:cNvPr id="3" name="Content Placeholder 2"/>
          <p:cNvSpPr>
            <a:spLocks noGrp="1"/>
          </p:cNvSpPr>
          <p:nvPr>
            <p:ph idx="1"/>
          </p:nvPr>
        </p:nvSpPr>
        <p:spPr>
          <a:xfrm>
            <a:off x="838200" y="1351722"/>
            <a:ext cx="6901070" cy="2946081"/>
          </a:xfrm>
        </p:spPr>
        <p:txBody>
          <a:bodyPr/>
          <a:lstStyle/>
          <a:p>
            <a:r>
              <a:rPr lang="en-US" sz="2200" dirty="0" smtClean="0"/>
              <a:t>Bottom bar is “swiped up”; tracking is active</a:t>
            </a:r>
          </a:p>
          <a:p>
            <a:r>
              <a:rPr lang="en-US" sz="2200" dirty="0" smtClean="0">
                <a:solidFill>
                  <a:srgbClr val="15C18D"/>
                </a:solidFill>
              </a:rPr>
              <a:t>Green</a:t>
            </a:r>
            <a:r>
              <a:rPr lang="en-US" sz="2200" dirty="0" smtClean="0"/>
              <a:t> = tracking is ON</a:t>
            </a:r>
          </a:p>
          <a:p>
            <a:r>
              <a:rPr lang="en-US" sz="2200" dirty="0" smtClean="0"/>
              <a:t>Distance, time, map indicators available during tracking</a:t>
            </a:r>
          </a:p>
          <a:p>
            <a:r>
              <a:rPr lang="en-US" sz="2200" dirty="0"/>
              <a:t>Swipe down to end tracking</a:t>
            </a:r>
          </a:p>
          <a:p>
            <a:endParaRPr lang="en-US" sz="2200" dirty="0"/>
          </a:p>
        </p:txBody>
      </p:sp>
      <p:sp>
        <p:nvSpPr>
          <p:cNvPr id="4" name="Date Placeholder 3"/>
          <p:cNvSpPr>
            <a:spLocks noGrp="1"/>
          </p:cNvSpPr>
          <p:nvPr>
            <p:ph type="dt" sz="half" idx="10"/>
          </p:nvPr>
        </p:nvSpPr>
        <p:spPr/>
        <p:txBody>
          <a:bodyPr/>
          <a:lstStyle/>
          <a:p>
            <a:fld id="{6CB0F1C1-B7A2-6848-A23A-953F21DAA410}" type="datetime3">
              <a:rPr lang="en-US" smtClean="0"/>
              <a:t>8 March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57</a:t>
            </a:fld>
            <a:endParaRPr lang="en-US" dirty="0"/>
          </a:p>
        </p:txBody>
      </p:sp>
      <p:sp>
        <p:nvSpPr>
          <p:cNvPr id="11" name="Content Placeholder 2"/>
          <p:cNvSpPr txBox="1">
            <a:spLocks/>
          </p:cNvSpPr>
          <p:nvPr/>
        </p:nvSpPr>
        <p:spPr>
          <a:xfrm>
            <a:off x="838200" y="863128"/>
            <a:ext cx="5536096" cy="437527"/>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smtClean="0">
                <a:solidFill>
                  <a:srgbClr val="81A936"/>
                </a:solidFill>
                <a:latin typeface="Roboto" charset="0"/>
                <a:ea typeface="Roboto" charset="0"/>
                <a:cs typeface="Roboto" charset="0"/>
              </a:rPr>
              <a:t>Tracking ON</a:t>
            </a:r>
            <a:endParaRPr lang="en-US" sz="2000" dirty="0">
              <a:solidFill>
                <a:srgbClr val="81A936"/>
              </a:solidFill>
              <a:latin typeface="Roboto" charset="0"/>
              <a:ea typeface="Roboto" charset="0"/>
              <a:cs typeface="Roboto" charset="0"/>
            </a:endParaRPr>
          </a:p>
        </p:txBody>
      </p:sp>
      <p:grpSp>
        <p:nvGrpSpPr>
          <p:cNvPr id="12" name="Group 11"/>
          <p:cNvGrpSpPr/>
          <p:nvPr/>
        </p:nvGrpSpPr>
        <p:grpSpPr>
          <a:xfrm>
            <a:off x="1011113" y="4674494"/>
            <a:ext cx="3878939" cy="1517724"/>
            <a:chOff x="57466" y="1843790"/>
            <a:chExt cx="12148774" cy="4670004"/>
          </a:xfrm>
        </p:grpSpPr>
        <p:sp>
          <p:nvSpPr>
            <p:cNvPr id="13" name="Rounded Rectangle 12"/>
            <p:cNvSpPr/>
            <p:nvPr/>
          </p:nvSpPr>
          <p:spPr>
            <a:xfrm>
              <a:off x="57466" y="1843790"/>
              <a:ext cx="1034322"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6874"/>
                </a:solidFill>
                <a:latin typeface="Roboto Light" charset="0"/>
                <a:ea typeface="Roboto Light" charset="0"/>
                <a:cs typeface="Roboto Light" charset="0"/>
              </a:endParaRPr>
            </a:p>
          </p:txBody>
        </p:sp>
        <p:sp>
          <p:nvSpPr>
            <p:cNvPr id="14" name="Rounded Rectangle 13"/>
            <p:cNvSpPr/>
            <p:nvPr/>
          </p:nvSpPr>
          <p:spPr>
            <a:xfrm>
              <a:off x="1271669" y="1843790"/>
              <a:ext cx="1034322"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6874"/>
                </a:solidFill>
                <a:latin typeface="Roboto Light" charset="0"/>
                <a:ea typeface="Roboto Light" charset="0"/>
                <a:cs typeface="Roboto Light" charset="0"/>
              </a:endParaRPr>
            </a:p>
          </p:txBody>
        </p:sp>
        <p:sp>
          <p:nvSpPr>
            <p:cNvPr id="15" name="Rounded Rectangle 14"/>
            <p:cNvSpPr/>
            <p:nvPr/>
          </p:nvSpPr>
          <p:spPr>
            <a:xfrm>
              <a:off x="2485872" y="1843790"/>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6874"/>
                </a:solidFill>
                <a:latin typeface="Roboto Light" charset="0"/>
                <a:ea typeface="Roboto Light" charset="0"/>
                <a:cs typeface="Roboto Light" charset="0"/>
              </a:endParaRPr>
            </a:p>
          </p:txBody>
        </p:sp>
        <p:sp>
          <p:nvSpPr>
            <p:cNvPr id="16" name="Rounded Rectangle 15"/>
            <p:cNvSpPr/>
            <p:nvPr/>
          </p:nvSpPr>
          <p:spPr>
            <a:xfrm>
              <a:off x="2485872" y="3629188"/>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6874"/>
                </a:solidFill>
                <a:latin typeface="Roboto Light" charset="0"/>
                <a:ea typeface="Roboto Light" charset="0"/>
                <a:cs typeface="Roboto Light" charset="0"/>
              </a:endParaRPr>
            </a:p>
          </p:txBody>
        </p:sp>
        <p:cxnSp>
          <p:nvCxnSpPr>
            <p:cNvPr id="17" name="Straight Arrow Connector 16"/>
            <p:cNvCxnSpPr>
              <a:stCxn id="22" idx="3"/>
              <a:endCxn id="23" idx="1"/>
            </p:cNvCxnSpPr>
            <p:nvPr/>
          </p:nvCxnSpPr>
          <p:spPr>
            <a:xfrm>
              <a:off x="1091788" y="2098623"/>
              <a:ext cx="179881"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305991" y="2098623"/>
              <a:ext cx="179881"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2485872" y="2777241"/>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20" name="Straight Arrow Connector 19"/>
            <p:cNvCxnSpPr>
              <a:stCxn id="29" idx="2"/>
            </p:cNvCxnSpPr>
            <p:nvPr/>
          </p:nvCxnSpPr>
          <p:spPr>
            <a:xfrm>
              <a:off x="3205400" y="3286907"/>
              <a:ext cx="0" cy="34228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4" idx="2"/>
              <a:endCxn id="29" idx="0"/>
            </p:cNvCxnSpPr>
            <p:nvPr/>
          </p:nvCxnSpPr>
          <p:spPr>
            <a:xfrm>
              <a:off x="3205400" y="2353456"/>
              <a:ext cx="0" cy="42378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29" idx="1"/>
              <a:endCxn id="22" idx="2"/>
            </p:cNvCxnSpPr>
            <p:nvPr/>
          </p:nvCxnSpPr>
          <p:spPr>
            <a:xfrm rot="10800000">
              <a:off x="574628" y="2353456"/>
              <a:ext cx="1911245" cy="678618"/>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810722" y="3629188"/>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24" name="Straight Arrow Connector 23"/>
            <p:cNvCxnSpPr/>
            <p:nvPr/>
          </p:nvCxnSpPr>
          <p:spPr>
            <a:xfrm flipH="1">
              <a:off x="2249777" y="3884021"/>
              <a:ext cx="236095"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4519816" y="1845132"/>
              <a:ext cx="1260654" cy="509666"/>
            </a:xfrm>
            <a:prstGeom prst="roundRect">
              <a:avLst>
                <a:gd name="adj" fmla="val 6831"/>
              </a:avLst>
            </a:prstGeom>
            <a:solidFill>
              <a:srgbClr val="016874"/>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016874"/>
                </a:solidFill>
                <a:latin typeface="Roboto Light" charset="0"/>
                <a:ea typeface="Roboto Light" charset="0"/>
                <a:cs typeface="Roboto Light" charset="0"/>
              </a:endParaRPr>
            </a:p>
          </p:txBody>
        </p:sp>
        <p:sp>
          <p:nvSpPr>
            <p:cNvPr id="26" name="Rounded Rectangle 25"/>
            <p:cNvSpPr/>
            <p:nvPr/>
          </p:nvSpPr>
          <p:spPr>
            <a:xfrm>
              <a:off x="2475929" y="4551042"/>
              <a:ext cx="1439055" cy="509666"/>
            </a:xfrm>
            <a:prstGeom prst="roundRect">
              <a:avLst>
                <a:gd name="adj" fmla="val 6831"/>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27" name="Elbow Connector 26"/>
            <p:cNvCxnSpPr/>
            <p:nvPr/>
          </p:nvCxnSpPr>
          <p:spPr>
            <a:xfrm rot="16200000" flipH="1">
              <a:off x="2156759" y="3512344"/>
              <a:ext cx="412188" cy="1665207"/>
            </a:xfrm>
            <a:prstGeom prst="bentConnector3">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flipV="1">
              <a:off x="3914984" y="2099965"/>
              <a:ext cx="604832" cy="2705910"/>
            </a:xfrm>
            <a:prstGeom prst="bent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a:xfrm>
              <a:off x="6145313" y="1845132"/>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30" name="Rounded Rectangle 29"/>
            <p:cNvSpPr/>
            <p:nvPr/>
          </p:nvSpPr>
          <p:spPr>
            <a:xfrm>
              <a:off x="6145313" y="2634110"/>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31" name="Rounded Rectangle 30"/>
            <p:cNvSpPr/>
            <p:nvPr/>
          </p:nvSpPr>
          <p:spPr>
            <a:xfrm>
              <a:off x="6145313" y="3432956"/>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32" name="Rounded Rectangle 31"/>
            <p:cNvSpPr/>
            <p:nvPr/>
          </p:nvSpPr>
          <p:spPr>
            <a:xfrm>
              <a:off x="4520046" y="3431343"/>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33" name="Straight Arrow Connector 32"/>
            <p:cNvCxnSpPr/>
            <p:nvPr/>
          </p:nvCxnSpPr>
          <p:spPr>
            <a:xfrm>
              <a:off x="6775640" y="2354798"/>
              <a:ext cx="0" cy="279312"/>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6775640" y="3143776"/>
              <a:ext cx="0" cy="28918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5780700" y="3686176"/>
              <a:ext cx="364613" cy="161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5780470" y="2099965"/>
              <a:ext cx="364843"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p:nvPr/>
          </p:nvCxnSpPr>
          <p:spPr>
            <a:xfrm rot="5400000">
              <a:off x="4100246" y="3755748"/>
              <a:ext cx="864866" cy="1235389"/>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1969203" y="6004128"/>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39" name="Rounded Rectangle 38"/>
            <p:cNvSpPr/>
            <p:nvPr/>
          </p:nvSpPr>
          <p:spPr>
            <a:xfrm>
              <a:off x="10186110" y="5494462"/>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40" name="Rounded Rectangle 39"/>
            <p:cNvSpPr/>
            <p:nvPr/>
          </p:nvSpPr>
          <p:spPr>
            <a:xfrm>
              <a:off x="8437465" y="1843790"/>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41" name="Rounded Rectangle 40"/>
            <p:cNvSpPr/>
            <p:nvPr/>
          </p:nvSpPr>
          <p:spPr>
            <a:xfrm>
              <a:off x="10767184" y="1843790"/>
              <a:ext cx="1439056" cy="509665"/>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42" name="Rounded Rectangle 41"/>
            <p:cNvSpPr/>
            <p:nvPr/>
          </p:nvSpPr>
          <p:spPr>
            <a:xfrm>
              <a:off x="10767184" y="2556858"/>
              <a:ext cx="1439056" cy="509665"/>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43" name="Elbow Connector 42"/>
            <p:cNvCxnSpPr>
              <a:endCxn id="42" idx="1"/>
            </p:cNvCxnSpPr>
            <p:nvPr/>
          </p:nvCxnSpPr>
          <p:spPr>
            <a:xfrm>
              <a:off x="9876520" y="2098622"/>
              <a:ext cx="890664" cy="713068"/>
            </a:xfrm>
            <a:prstGeom prst="bentConnector3">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endCxn id="41" idx="1"/>
            </p:cNvCxnSpPr>
            <p:nvPr/>
          </p:nvCxnSpPr>
          <p:spPr>
            <a:xfrm>
              <a:off x="9876520" y="2098622"/>
              <a:ext cx="890664" cy="0"/>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p:cNvSpPr/>
            <p:nvPr/>
          </p:nvSpPr>
          <p:spPr>
            <a:xfrm>
              <a:off x="382526" y="5472896"/>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46" name="Elbow Connector 45"/>
            <p:cNvCxnSpPr/>
            <p:nvPr/>
          </p:nvCxnSpPr>
          <p:spPr>
            <a:xfrm rot="10800000" flipV="1">
              <a:off x="1102055" y="4805874"/>
              <a:ext cx="1373875" cy="667021"/>
            </a:xfrm>
            <a:prstGeom prst="bentConnector2">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flipV="1">
              <a:off x="5150143" y="2354798"/>
              <a:ext cx="230" cy="107654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p:nvPr/>
          </p:nvCxnSpPr>
          <p:spPr>
            <a:xfrm rot="16200000" flipH="1">
              <a:off x="6346490" y="1909674"/>
              <a:ext cx="688587" cy="6990653"/>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p:nvPr/>
          </p:nvCxnSpPr>
          <p:spPr>
            <a:xfrm rot="5400000">
              <a:off x="2470384" y="5279055"/>
              <a:ext cx="943420" cy="506726"/>
            </a:xfrm>
            <a:prstGeom prst="bentConnector3">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p:cNvCxnSpPr/>
            <p:nvPr/>
          </p:nvCxnSpPr>
          <p:spPr>
            <a:xfrm flipV="1">
              <a:off x="3914984" y="2098623"/>
              <a:ext cx="4522481" cy="2707252"/>
            </a:xfrm>
            <a:prstGeom prst="bentConnector3">
              <a:avLst>
                <a:gd name="adj1" fmla="val 83112"/>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Rounded Rectangle 50"/>
            <p:cNvSpPr/>
            <p:nvPr/>
          </p:nvSpPr>
          <p:spPr>
            <a:xfrm>
              <a:off x="10186110" y="4629718"/>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52" name="Straight Arrow Connector 51"/>
            <p:cNvCxnSpPr/>
            <p:nvPr/>
          </p:nvCxnSpPr>
          <p:spPr>
            <a:xfrm flipV="1">
              <a:off x="10905638" y="5139384"/>
              <a:ext cx="0" cy="35507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45552" y="0"/>
            <a:ext cx="3510558" cy="6858000"/>
          </a:xfrm>
          <a:prstGeom prst="rect">
            <a:avLst/>
          </a:prstGeom>
        </p:spPr>
      </p:pic>
    </p:spTree>
    <p:extLst>
      <p:ext uri="{BB962C8B-B14F-4D97-AF65-F5344CB8AC3E}">
        <p14:creationId xmlns:p14="http://schemas.microsoft.com/office/powerpoint/2010/main" val="15171632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7005042" cy="867327"/>
          </a:xfrm>
        </p:spPr>
        <p:txBody>
          <a:bodyPr/>
          <a:lstStyle/>
          <a:p>
            <a:r>
              <a:rPr lang="en-US" dirty="0" smtClean="0"/>
              <a:t>Navigation Menu</a:t>
            </a:r>
            <a:endParaRPr lang="en-US" dirty="0"/>
          </a:p>
        </p:txBody>
      </p:sp>
      <p:sp>
        <p:nvSpPr>
          <p:cNvPr id="3" name="Content Placeholder 2"/>
          <p:cNvSpPr>
            <a:spLocks noGrp="1"/>
          </p:cNvSpPr>
          <p:nvPr>
            <p:ph idx="1"/>
          </p:nvPr>
        </p:nvSpPr>
        <p:spPr>
          <a:xfrm>
            <a:off x="838200" y="1351722"/>
            <a:ext cx="6901070" cy="2946081"/>
          </a:xfrm>
        </p:spPr>
        <p:txBody>
          <a:bodyPr/>
          <a:lstStyle/>
          <a:p>
            <a:r>
              <a:rPr lang="en-US" sz="2200" dirty="0" smtClean="0"/>
              <a:t>Profile picture for personalization</a:t>
            </a:r>
          </a:p>
          <a:p>
            <a:r>
              <a:rPr lang="en-US" sz="2200" dirty="0" smtClean="0"/>
              <a:t>Monthly distance and money saved aggregates</a:t>
            </a:r>
          </a:p>
          <a:p>
            <a:r>
              <a:rPr lang="en-US" sz="2200" dirty="0" smtClean="0"/>
              <a:t>Navigation to Trip History, Settings, Profile, and Help</a:t>
            </a:r>
            <a:endParaRPr lang="en-US" sz="2200" dirty="0"/>
          </a:p>
          <a:p>
            <a:endParaRPr lang="en-US" sz="2200" dirty="0"/>
          </a:p>
        </p:txBody>
      </p:sp>
      <p:sp>
        <p:nvSpPr>
          <p:cNvPr id="4" name="Date Placeholder 3"/>
          <p:cNvSpPr>
            <a:spLocks noGrp="1"/>
          </p:cNvSpPr>
          <p:nvPr>
            <p:ph type="dt" sz="half" idx="10"/>
          </p:nvPr>
        </p:nvSpPr>
        <p:spPr/>
        <p:txBody>
          <a:bodyPr/>
          <a:lstStyle/>
          <a:p>
            <a:fld id="{DA0A73D3-8632-D841-9A65-055CAF5D56D2}" type="datetime3">
              <a:rPr lang="en-US" smtClean="0"/>
              <a:t>8 March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58</a:t>
            </a:fld>
            <a:endParaRPr lang="en-US" dirty="0"/>
          </a:p>
        </p:txBody>
      </p:sp>
      <p:sp>
        <p:nvSpPr>
          <p:cNvPr id="11" name="Content Placeholder 2"/>
          <p:cNvSpPr txBox="1">
            <a:spLocks/>
          </p:cNvSpPr>
          <p:nvPr/>
        </p:nvSpPr>
        <p:spPr>
          <a:xfrm>
            <a:off x="838200" y="863128"/>
            <a:ext cx="5536096" cy="437527"/>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smtClean="0">
                <a:solidFill>
                  <a:srgbClr val="81A936"/>
                </a:solidFill>
                <a:latin typeface="Roboto" charset="0"/>
                <a:ea typeface="Roboto" charset="0"/>
                <a:cs typeface="Roboto" charset="0"/>
              </a:rPr>
              <a:t>Tracking ON or OFF</a:t>
            </a:r>
            <a:endParaRPr lang="en-US" sz="2000" dirty="0">
              <a:solidFill>
                <a:srgbClr val="81A936"/>
              </a:solidFill>
              <a:latin typeface="Roboto" charset="0"/>
              <a:ea typeface="Roboto" charset="0"/>
              <a:cs typeface="Roboto" charset="0"/>
            </a:endParaRPr>
          </a:p>
        </p:txBody>
      </p:sp>
      <p:grpSp>
        <p:nvGrpSpPr>
          <p:cNvPr id="12" name="Group 11"/>
          <p:cNvGrpSpPr/>
          <p:nvPr/>
        </p:nvGrpSpPr>
        <p:grpSpPr>
          <a:xfrm>
            <a:off x="1011113" y="4674494"/>
            <a:ext cx="3878939" cy="1517724"/>
            <a:chOff x="57466" y="1843790"/>
            <a:chExt cx="12148774" cy="4670004"/>
          </a:xfrm>
        </p:grpSpPr>
        <p:sp>
          <p:nvSpPr>
            <p:cNvPr id="13" name="Rounded Rectangle 12"/>
            <p:cNvSpPr/>
            <p:nvPr/>
          </p:nvSpPr>
          <p:spPr>
            <a:xfrm>
              <a:off x="57466" y="1843790"/>
              <a:ext cx="1034322"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6874"/>
                </a:solidFill>
                <a:latin typeface="Roboto Light" charset="0"/>
                <a:ea typeface="Roboto Light" charset="0"/>
                <a:cs typeface="Roboto Light" charset="0"/>
              </a:endParaRPr>
            </a:p>
          </p:txBody>
        </p:sp>
        <p:sp>
          <p:nvSpPr>
            <p:cNvPr id="14" name="Rounded Rectangle 13"/>
            <p:cNvSpPr/>
            <p:nvPr/>
          </p:nvSpPr>
          <p:spPr>
            <a:xfrm>
              <a:off x="1271669" y="1843790"/>
              <a:ext cx="1034322"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6874"/>
                </a:solidFill>
                <a:latin typeface="Roboto Light" charset="0"/>
                <a:ea typeface="Roboto Light" charset="0"/>
                <a:cs typeface="Roboto Light" charset="0"/>
              </a:endParaRPr>
            </a:p>
          </p:txBody>
        </p:sp>
        <p:sp>
          <p:nvSpPr>
            <p:cNvPr id="15" name="Rounded Rectangle 14"/>
            <p:cNvSpPr/>
            <p:nvPr/>
          </p:nvSpPr>
          <p:spPr>
            <a:xfrm>
              <a:off x="2485872" y="1843790"/>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6874"/>
                </a:solidFill>
                <a:latin typeface="Roboto Light" charset="0"/>
                <a:ea typeface="Roboto Light" charset="0"/>
                <a:cs typeface="Roboto Light" charset="0"/>
              </a:endParaRPr>
            </a:p>
          </p:txBody>
        </p:sp>
        <p:sp>
          <p:nvSpPr>
            <p:cNvPr id="16" name="Rounded Rectangle 15"/>
            <p:cNvSpPr/>
            <p:nvPr/>
          </p:nvSpPr>
          <p:spPr>
            <a:xfrm>
              <a:off x="2485872" y="3629188"/>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6874"/>
                </a:solidFill>
                <a:latin typeface="Roboto Light" charset="0"/>
                <a:ea typeface="Roboto Light" charset="0"/>
                <a:cs typeface="Roboto Light" charset="0"/>
              </a:endParaRPr>
            </a:p>
          </p:txBody>
        </p:sp>
        <p:cxnSp>
          <p:nvCxnSpPr>
            <p:cNvPr id="17" name="Straight Arrow Connector 16"/>
            <p:cNvCxnSpPr>
              <a:stCxn id="22" idx="3"/>
              <a:endCxn id="23" idx="1"/>
            </p:cNvCxnSpPr>
            <p:nvPr/>
          </p:nvCxnSpPr>
          <p:spPr>
            <a:xfrm>
              <a:off x="1091788" y="2098623"/>
              <a:ext cx="179881"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305991" y="2098623"/>
              <a:ext cx="179881"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2485872" y="2777241"/>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20" name="Straight Arrow Connector 19"/>
            <p:cNvCxnSpPr>
              <a:stCxn id="29" idx="2"/>
            </p:cNvCxnSpPr>
            <p:nvPr/>
          </p:nvCxnSpPr>
          <p:spPr>
            <a:xfrm>
              <a:off x="3205400" y="3286907"/>
              <a:ext cx="0" cy="34228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4" idx="2"/>
              <a:endCxn id="29" idx="0"/>
            </p:cNvCxnSpPr>
            <p:nvPr/>
          </p:nvCxnSpPr>
          <p:spPr>
            <a:xfrm>
              <a:off x="3205400" y="2353456"/>
              <a:ext cx="0" cy="42378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29" idx="1"/>
              <a:endCxn id="22" idx="2"/>
            </p:cNvCxnSpPr>
            <p:nvPr/>
          </p:nvCxnSpPr>
          <p:spPr>
            <a:xfrm rot="10800000">
              <a:off x="574628" y="2353456"/>
              <a:ext cx="1911245" cy="678618"/>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810722" y="3629188"/>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24" name="Straight Arrow Connector 23"/>
            <p:cNvCxnSpPr/>
            <p:nvPr/>
          </p:nvCxnSpPr>
          <p:spPr>
            <a:xfrm flipH="1">
              <a:off x="2249777" y="3884021"/>
              <a:ext cx="236095"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4519816" y="1845132"/>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016874"/>
                </a:solidFill>
                <a:latin typeface="Roboto Light" charset="0"/>
                <a:ea typeface="Roboto Light" charset="0"/>
                <a:cs typeface="Roboto Light" charset="0"/>
              </a:endParaRPr>
            </a:p>
          </p:txBody>
        </p:sp>
        <p:sp>
          <p:nvSpPr>
            <p:cNvPr id="26" name="Rounded Rectangle 25"/>
            <p:cNvSpPr/>
            <p:nvPr/>
          </p:nvSpPr>
          <p:spPr>
            <a:xfrm>
              <a:off x="2475929" y="4551042"/>
              <a:ext cx="1439055" cy="509666"/>
            </a:xfrm>
            <a:prstGeom prst="roundRect">
              <a:avLst>
                <a:gd name="adj" fmla="val 6831"/>
              </a:avLst>
            </a:prstGeom>
            <a:solidFill>
              <a:srgbClr val="01687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27" name="Elbow Connector 26"/>
            <p:cNvCxnSpPr/>
            <p:nvPr/>
          </p:nvCxnSpPr>
          <p:spPr>
            <a:xfrm rot="16200000" flipH="1">
              <a:off x="2156759" y="3512344"/>
              <a:ext cx="412188" cy="1665207"/>
            </a:xfrm>
            <a:prstGeom prst="bentConnector3">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flipV="1">
              <a:off x="3914984" y="2099965"/>
              <a:ext cx="604832" cy="2705910"/>
            </a:xfrm>
            <a:prstGeom prst="bent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a:xfrm>
              <a:off x="6145313" y="1845132"/>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30" name="Rounded Rectangle 29"/>
            <p:cNvSpPr/>
            <p:nvPr/>
          </p:nvSpPr>
          <p:spPr>
            <a:xfrm>
              <a:off x="6145313" y="2634110"/>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31" name="Rounded Rectangle 30"/>
            <p:cNvSpPr/>
            <p:nvPr/>
          </p:nvSpPr>
          <p:spPr>
            <a:xfrm>
              <a:off x="6145313" y="3432956"/>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32" name="Rounded Rectangle 31"/>
            <p:cNvSpPr/>
            <p:nvPr/>
          </p:nvSpPr>
          <p:spPr>
            <a:xfrm>
              <a:off x="4520046" y="3431343"/>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33" name="Straight Arrow Connector 32"/>
            <p:cNvCxnSpPr/>
            <p:nvPr/>
          </p:nvCxnSpPr>
          <p:spPr>
            <a:xfrm>
              <a:off x="6775640" y="2354798"/>
              <a:ext cx="0" cy="279312"/>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6775640" y="3143776"/>
              <a:ext cx="0" cy="28918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5780700" y="3686176"/>
              <a:ext cx="364613" cy="161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5780470" y="2099965"/>
              <a:ext cx="364843"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p:nvPr/>
          </p:nvCxnSpPr>
          <p:spPr>
            <a:xfrm rot="5400000">
              <a:off x="4100246" y="3755748"/>
              <a:ext cx="864866" cy="1235389"/>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1969203" y="6004128"/>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39" name="Rounded Rectangle 38"/>
            <p:cNvSpPr/>
            <p:nvPr/>
          </p:nvSpPr>
          <p:spPr>
            <a:xfrm>
              <a:off x="10186110" y="5494462"/>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40" name="Rounded Rectangle 39"/>
            <p:cNvSpPr/>
            <p:nvPr/>
          </p:nvSpPr>
          <p:spPr>
            <a:xfrm>
              <a:off x="8437465" y="1843790"/>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41" name="Rounded Rectangle 40"/>
            <p:cNvSpPr/>
            <p:nvPr/>
          </p:nvSpPr>
          <p:spPr>
            <a:xfrm>
              <a:off x="10767184" y="1843790"/>
              <a:ext cx="1439056" cy="509665"/>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42" name="Rounded Rectangle 41"/>
            <p:cNvSpPr/>
            <p:nvPr/>
          </p:nvSpPr>
          <p:spPr>
            <a:xfrm>
              <a:off x="10767184" y="2556858"/>
              <a:ext cx="1439056" cy="509665"/>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43" name="Elbow Connector 42"/>
            <p:cNvCxnSpPr>
              <a:endCxn id="42" idx="1"/>
            </p:cNvCxnSpPr>
            <p:nvPr/>
          </p:nvCxnSpPr>
          <p:spPr>
            <a:xfrm>
              <a:off x="9876520" y="2098622"/>
              <a:ext cx="890664" cy="713068"/>
            </a:xfrm>
            <a:prstGeom prst="bentConnector3">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endCxn id="41" idx="1"/>
            </p:cNvCxnSpPr>
            <p:nvPr/>
          </p:nvCxnSpPr>
          <p:spPr>
            <a:xfrm>
              <a:off x="9876520" y="2098622"/>
              <a:ext cx="890664" cy="0"/>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p:cNvSpPr/>
            <p:nvPr/>
          </p:nvSpPr>
          <p:spPr>
            <a:xfrm>
              <a:off x="382526" y="5472896"/>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46" name="Elbow Connector 45"/>
            <p:cNvCxnSpPr/>
            <p:nvPr/>
          </p:nvCxnSpPr>
          <p:spPr>
            <a:xfrm rot="10800000" flipV="1">
              <a:off x="1102055" y="4805874"/>
              <a:ext cx="1373875" cy="667021"/>
            </a:xfrm>
            <a:prstGeom prst="bentConnector2">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flipV="1">
              <a:off x="5150143" y="2354798"/>
              <a:ext cx="230" cy="107654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p:nvPr/>
          </p:nvCxnSpPr>
          <p:spPr>
            <a:xfrm rot="16200000" flipH="1">
              <a:off x="6346490" y="1909674"/>
              <a:ext cx="688587" cy="6990653"/>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p:nvPr/>
          </p:nvCxnSpPr>
          <p:spPr>
            <a:xfrm rot="5400000">
              <a:off x="2470384" y="5279055"/>
              <a:ext cx="943420" cy="506726"/>
            </a:xfrm>
            <a:prstGeom prst="bentConnector3">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p:cNvCxnSpPr/>
            <p:nvPr/>
          </p:nvCxnSpPr>
          <p:spPr>
            <a:xfrm flipV="1">
              <a:off x="3914984" y="2098623"/>
              <a:ext cx="4522481" cy="2707252"/>
            </a:xfrm>
            <a:prstGeom prst="bentConnector3">
              <a:avLst>
                <a:gd name="adj1" fmla="val 83112"/>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Rounded Rectangle 50"/>
            <p:cNvSpPr/>
            <p:nvPr/>
          </p:nvSpPr>
          <p:spPr>
            <a:xfrm>
              <a:off x="10186110" y="4629718"/>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52" name="Straight Arrow Connector 51"/>
            <p:cNvCxnSpPr/>
            <p:nvPr/>
          </p:nvCxnSpPr>
          <p:spPr>
            <a:xfrm flipV="1">
              <a:off x="10905638" y="5139384"/>
              <a:ext cx="0" cy="35507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45552" y="0"/>
            <a:ext cx="3510558" cy="6858000"/>
          </a:xfrm>
          <a:prstGeom prst="rect">
            <a:avLst/>
          </a:prstGeom>
        </p:spPr>
      </p:pic>
    </p:spTree>
    <p:extLst>
      <p:ext uri="{BB962C8B-B14F-4D97-AF65-F5344CB8AC3E}">
        <p14:creationId xmlns:p14="http://schemas.microsoft.com/office/powerpoint/2010/main" val="11012306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7005042" cy="867327"/>
          </a:xfrm>
        </p:spPr>
        <p:txBody>
          <a:bodyPr/>
          <a:lstStyle/>
          <a:p>
            <a:r>
              <a:rPr lang="en-US" dirty="0" smtClean="0"/>
              <a:t>User Profile</a:t>
            </a:r>
            <a:endParaRPr lang="en-US" dirty="0"/>
          </a:p>
        </p:txBody>
      </p:sp>
      <p:sp>
        <p:nvSpPr>
          <p:cNvPr id="3" name="Content Placeholder 2"/>
          <p:cNvSpPr>
            <a:spLocks noGrp="1"/>
          </p:cNvSpPr>
          <p:nvPr>
            <p:ph idx="1"/>
          </p:nvPr>
        </p:nvSpPr>
        <p:spPr>
          <a:xfrm>
            <a:off x="838200" y="1351722"/>
            <a:ext cx="6901070" cy="2946081"/>
          </a:xfrm>
        </p:spPr>
        <p:txBody>
          <a:bodyPr/>
          <a:lstStyle/>
          <a:p>
            <a:r>
              <a:rPr lang="en-US" sz="2200" dirty="0" smtClean="0"/>
              <a:t>Profile picture for personalization</a:t>
            </a:r>
          </a:p>
          <a:p>
            <a:r>
              <a:rPr lang="en-US" sz="2200" dirty="0" smtClean="0"/>
              <a:t>Vehicle Management</a:t>
            </a:r>
          </a:p>
          <a:p>
            <a:pPr lvl="1"/>
            <a:r>
              <a:rPr lang="en-US" sz="2200" dirty="0" smtClean="0"/>
              <a:t>Ability to edit and remove</a:t>
            </a:r>
          </a:p>
          <a:p>
            <a:r>
              <a:rPr lang="en-US" sz="2200" dirty="0" smtClean="0"/>
              <a:t>Activity heat map (ability to remove for privacy reasons)</a:t>
            </a:r>
            <a:endParaRPr lang="en-US" sz="2200" dirty="0"/>
          </a:p>
          <a:p>
            <a:endParaRPr lang="en-US" sz="2200" dirty="0"/>
          </a:p>
        </p:txBody>
      </p:sp>
      <p:sp>
        <p:nvSpPr>
          <p:cNvPr id="4" name="Date Placeholder 3"/>
          <p:cNvSpPr>
            <a:spLocks noGrp="1"/>
          </p:cNvSpPr>
          <p:nvPr>
            <p:ph type="dt" sz="half" idx="10"/>
          </p:nvPr>
        </p:nvSpPr>
        <p:spPr/>
        <p:txBody>
          <a:bodyPr/>
          <a:lstStyle/>
          <a:p>
            <a:fld id="{97D5A9BE-46B8-C341-A535-84B269B73A4B}" type="datetime3">
              <a:rPr lang="en-US" smtClean="0"/>
              <a:t>8 March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59</a:t>
            </a:fld>
            <a:endParaRPr lang="en-US" dirty="0"/>
          </a:p>
        </p:txBody>
      </p:sp>
      <p:sp>
        <p:nvSpPr>
          <p:cNvPr id="11" name="Content Placeholder 2"/>
          <p:cNvSpPr txBox="1">
            <a:spLocks/>
          </p:cNvSpPr>
          <p:nvPr/>
        </p:nvSpPr>
        <p:spPr>
          <a:xfrm>
            <a:off x="838200" y="863128"/>
            <a:ext cx="5536096" cy="437527"/>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smtClean="0">
                <a:solidFill>
                  <a:srgbClr val="81A936"/>
                </a:solidFill>
                <a:latin typeface="Roboto" charset="0"/>
                <a:ea typeface="Roboto" charset="0"/>
                <a:cs typeface="Roboto" charset="0"/>
              </a:rPr>
              <a:t>Tracking ON or OFF</a:t>
            </a:r>
            <a:endParaRPr lang="en-US" sz="2000" dirty="0">
              <a:solidFill>
                <a:srgbClr val="81A936"/>
              </a:solidFill>
              <a:latin typeface="Roboto" charset="0"/>
              <a:ea typeface="Roboto" charset="0"/>
              <a:cs typeface="Roboto" charset="0"/>
            </a:endParaRPr>
          </a:p>
        </p:txBody>
      </p:sp>
      <p:grpSp>
        <p:nvGrpSpPr>
          <p:cNvPr id="12" name="Group 11"/>
          <p:cNvGrpSpPr/>
          <p:nvPr/>
        </p:nvGrpSpPr>
        <p:grpSpPr>
          <a:xfrm>
            <a:off x="1011113" y="4674494"/>
            <a:ext cx="3878939" cy="1517724"/>
            <a:chOff x="57466" y="1843790"/>
            <a:chExt cx="12148774" cy="4670004"/>
          </a:xfrm>
        </p:grpSpPr>
        <p:sp>
          <p:nvSpPr>
            <p:cNvPr id="13" name="Rounded Rectangle 12"/>
            <p:cNvSpPr/>
            <p:nvPr/>
          </p:nvSpPr>
          <p:spPr>
            <a:xfrm>
              <a:off x="57466" y="1843790"/>
              <a:ext cx="1034322"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6874"/>
                </a:solidFill>
                <a:latin typeface="Roboto Light" charset="0"/>
                <a:ea typeface="Roboto Light" charset="0"/>
                <a:cs typeface="Roboto Light" charset="0"/>
              </a:endParaRPr>
            </a:p>
          </p:txBody>
        </p:sp>
        <p:sp>
          <p:nvSpPr>
            <p:cNvPr id="14" name="Rounded Rectangle 13"/>
            <p:cNvSpPr/>
            <p:nvPr/>
          </p:nvSpPr>
          <p:spPr>
            <a:xfrm>
              <a:off x="1271669" y="1843790"/>
              <a:ext cx="1034322"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6874"/>
                </a:solidFill>
                <a:latin typeface="Roboto Light" charset="0"/>
                <a:ea typeface="Roboto Light" charset="0"/>
                <a:cs typeface="Roboto Light" charset="0"/>
              </a:endParaRPr>
            </a:p>
          </p:txBody>
        </p:sp>
        <p:sp>
          <p:nvSpPr>
            <p:cNvPr id="15" name="Rounded Rectangle 14"/>
            <p:cNvSpPr/>
            <p:nvPr/>
          </p:nvSpPr>
          <p:spPr>
            <a:xfrm>
              <a:off x="2485872" y="1843790"/>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6874"/>
                </a:solidFill>
                <a:latin typeface="Roboto Light" charset="0"/>
                <a:ea typeface="Roboto Light" charset="0"/>
                <a:cs typeface="Roboto Light" charset="0"/>
              </a:endParaRPr>
            </a:p>
          </p:txBody>
        </p:sp>
        <p:sp>
          <p:nvSpPr>
            <p:cNvPr id="16" name="Rounded Rectangle 15"/>
            <p:cNvSpPr/>
            <p:nvPr/>
          </p:nvSpPr>
          <p:spPr>
            <a:xfrm>
              <a:off x="2485872" y="3629188"/>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6874"/>
                </a:solidFill>
                <a:latin typeface="Roboto Light" charset="0"/>
                <a:ea typeface="Roboto Light" charset="0"/>
                <a:cs typeface="Roboto Light" charset="0"/>
              </a:endParaRPr>
            </a:p>
          </p:txBody>
        </p:sp>
        <p:cxnSp>
          <p:nvCxnSpPr>
            <p:cNvPr id="17" name="Straight Arrow Connector 16"/>
            <p:cNvCxnSpPr>
              <a:stCxn id="22" idx="3"/>
              <a:endCxn id="23" idx="1"/>
            </p:cNvCxnSpPr>
            <p:nvPr/>
          </p:nvCxnSpPr>
          <p:spPr>
            <a:xfrm>
              <a:off x="1091788" y="2098623"/>
              <a:ext cx="179881"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305991" y="2098623"/>
              <a:ext cx="179881"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2485872" y="2777241"/>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20" name="Straight Arrow Connector 19"/>
            <p:cNvCxnSpPr>
              <a:stCxn id="29" idx="2"/>
            </p:cNvCxnSpPr>
            <p:nvPr/>
          </p:nvCxnSpPr>
          <p:spPr>
            <a:xfrm>
              <a:off x="3205400" y="3286907"/>
              <a:ext cx="0" cy="34228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4" idx="2"/>
              <a:endCxn id="29" idx="0"/>
            </p:cNvCxnSpPr>
            <p:nvPr/>
          </p:nvCxnSpPr>
          <p:spPr>
            <a:xfrm>
              <a:off x="3205400" y="2353456"/>
              <a:ext cx="0" cy="42378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29" idx="1"/>
              <a:endCxn id="22" idx="2"/>
            </p:cNvCxnSpPr>
            <p:nvPr/>
          </p:nvCxnSpPr>
          <p:spPr>
            <a:xfrm rot="10800000">
              <a:off x="574628" y="2353456"/>
              <a:ext cx="1911245" cy="678618"/>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810722" y="3629188"/>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24" name="Straight Arrow Connector 23"/>
            <p:cNvCxnSpPr/>
            <p:nvPr/>
          </p:nvCxnSpPr>
          <p:spPr>
            <a:xfrm flipH="1">
              <a:off x="2249777" y="3884021"/>
              <a:ext cx="236095"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4519816" y="1845132"/>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016874"/>
                </a:solidFill>
                <a:latin typeface="Roboto Light" charset="0"/>
                <a:ea typeface="Roboto Light" charset="0"/>
                <a:cs typeface="Roboto Light" charset="0"/>
              </a:endParaRPr>
            </a:p>
          </p:txBody>
        </p:sp>
        <p:sp>
          <p:nvSpPr>
            <p:cNvPr id="26" name="Rounded Rectangle 25"/>
            <p:cNvSpPr/>
            <p:nvPr/>
          </p:nvSpPr>
          <p:spPr>
            <a:xfrm>
              <a:off x="2475929" y="4551042"/>
              <a:ext cx="1439055" cy="509666"/>
            </a:xfrm>
            <a:prstGeom prst="roundRect">
              <a:avLst>
                <a:gd name="adj" fmla="val 6831"/>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27" name="Elbow Connector 26"/>
            <p:cNvCxnSpPr/>
            <p:nvPr/>
          </p:nvCxnSpPr>
          <p:spPr>
            <a:xfrm rot="16200000" flipH="1">
              <a:off x="2156759" y="3512344"/>
              <a:ext cx="412188" cy="1665207"/>
            </a:xfrm>
            <a:prstGeom prst="bentConnector3">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flipV="1">
              <a:off x="3914984" y="2099965"/>
              <a:ext cx="604832" cy="2705910"/>
            </a:xfrm>
            <a:prstGeom prst="bent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a:xfrm>
              <a:off x="6145313" y="1845132"/>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30" name="Rounded Rectangle 29"/>
            <p:cNvSpPr/>
            <p:nvPr/>
          </p:nvSpPr>
          <p:spPr>
            <a:xfrm>
              <a:off x="6145313" y="2634110"/>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31" name="Rounded Rectangle 30"/>
            <p:cNvSpPr/>
            <p:nvPr/>
          </p:nvSpPr>
          <p:spPr>
            <a:xfrm>
              <a:off x="6145313" y="3432956"/>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32" name="Rounded Rectangle 31"/>
            <p:cNvSpPr/>
            <p:nvPr/>
          </p:nvSpPr>
          <p:spPr>
            <a:xfrm>
              <a:off x="4520046" y="3431343"/>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33" name="Straight Arrow Connector 32"/>
            <p:cNvCxnSpPr/>
            <p:nvPr/>
          </p:nvCxnSpPr>
          <p:spPr>
            <a:xfrm>
              <a:off x="6775640" y="2354798"/>
              <a:ext cx="0" cy="279312"/>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6775640" y="3143776"/>
              <a:ext cx="0" cy="28918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5780700" y="3686176"/>
              <a:ext cx="364613" cy="161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5780470" y="2099965"/>
              <a:ext cx="364843"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p:nvPr/>
          </p:nvCxnSpPr>
          <p:spPr>
            <a:xfrm rot="5400000">
              <a:off x="4100246" y="3755748"/>
              <a:ext cx="864866" cy="1235389"/>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1969203" y="6004128"/>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39" name="Rounded Rectangle 38"/>
            <p:cNvSpPr/>
            <p:nvPr/>
          </p:nvSpPr>
          <p:spPr>
            <a:xfrm>
              <a:off x="10186110" y="5494462"/>
              <a:ext cx="1439055" cy="509666"/>
            </a:xfrm>
            <a:prstGeom prst="roundRect">
              <a:avLst>
                <a:gd name="adj" fmla="val 6831"/>
              </a:avLst>
            </a:prstGeom>
            <a:solidFill>
              <a:srgbClr val="016874"/>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40" name="Rounded Rectangle 39"/>
            <p:cNvSpPr/>
            <p:nvPr/>
          </p:nvSpPr>
          <p:spPr>
            <a:xfrm>
              <a:off x="8437465" y="1843790"/>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41" name="Rounded Rectangle 40"/>
            <p:cNvSpPr/>
            <p:nvPr/>
          </p:nvSpPr>
          <p:spPr>
            <a:xfrm>
              <a:off x="10767184" y="1843790"/>
              <a:ext cx="1439056" cy="509665"/>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42" name="Rounded Rectangle 41"/>
            <p:cNvSpPr/>
            <p:nvPr/>
          </p:nvSpPr>
          <p:spPr>
            <a:xfrm>
              <a:off x="10767184" y="2556858"/>
              <a:ext cx="1439056" cy="509665"/>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43" name="Elbow Connector 42"/>
            <p:cNvCxnSpPr>
              <a:endCxn id="42" idx="1"/>
            </p:cNvCxnSpPr>
            <p:nvPr/>
          </p:nvCxnSpPr>
          <p:spPr>
            <a:xfrm>
              <a:off x="9876520" y="2098622"/>
              <a:ext cx="890664" cy="713068"/>
            </a:xfrm>
            <a:prstGeom prst="bentConnector3">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endCxn id="41" idx="1"/>
            </p:cNvCxnSpPr>
            <p:nvPr/>
          </p:nvCxnSpPr>
          <p:spPr>
            <a:xfrm>
              <a:off x="9876520" y="2098622"/>
              <a:ext cx="890664" cy="0"/>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p:cNvSpPr/>
            <p:nvPr/>
          </p:nvSpPr>
          <p:spPr>
            <a:xfrm>
              <a:off x="382526" y="5472896"/>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46" name="Elbow Connector 45"/>
            <p:cNvCxnSpPr/>
            <p:nvPr/>
          </p:nvCxnSpPr>
          <p:spPr>
            <a:xfrm rot="10800000" flipV="1">
              <a:off x="1102055" y="4805874"/>
              <a:ext cx="1373875" cy="667021"/>
            </a:xfrm>
            <a:prstGeom prst="bentConnector2">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flipV="1">
              <a:off x="5150143" y="2354798"/>
              <a:ext cx="230" cy="107654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p:nvPr/>
          </p:nvCxnSpPr>
          <p:spPr>
            <a:xfrm rot="16200000" flipH="1">
              <a:off x="6346490" y="1909674"/>
              <a:ext cx="688587" cy="6990653"/>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p:nvPr/>
          </p:nvCxnSpPr>
          <p:spPr>
            <a:xfrm rot="5400000">
              <a:off x="2470384" y="5279055"/>
              <a:ext cx="943420" cy="506726"/>
            </a:xfrm>
            <a:prstGeom prst="bentConnector3">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p:cNvCxnSpPr/>
            <p:nvPr/>
          </p:nvCxnSpPr>
          <p:spPr>
            <a:xfrm flipV="1">
              <a:off x="3914984" y="2098623"/>
              <a:ext cx="4522481" cy="2707252"/>
            </a:xfrm>
            <a:prstGeom prst="bentConnector3">
              <a:avLst>
                <a:gd name="adj1" fmla="val 83112"/>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Rounded Rectangle 50"/>
            <p:cNvSpPr/>
            <p:nvPr/>
          </p:nvSpPr>
          <p:spPr>
            <a:xfrm>
              <a:off x="10186110" y="4629718"/>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52" name="Straight Arrow Connector 51"/>
            <p:cNvCxnSpPr/>
            <p:nvPr/>
          </p:nvCxnSpPr>
          <p:spPr>
            <a:xfrm flipV="1">
              <a:off x="10905638" y="5139384"/>
              <a:ext cx="0" cy="35507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36408" y="0"/>
            <a:ext cx="3510558" cy="6858000"/>
          </a:xfrm>
          <a:prstGeom prst="rect">
            <a:avLst/>
          </a:prstGeom>
        </p:spPr>
      </p:pic>
    </p:spTree>
    <p:extLst>
      <p:ext uri="{BB962C8B-B14F-4D97-AF65-F5344CB8AC3E}">
        <p14:creationId xmlns:p14="http://schemas.microsoft.com/office/powerpoint/2010/main" val="126432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Goals</a:t>
            </a:r>
            <a:endParaRPr lang="en-US" dirty="0"/>
          </a:p>
        </p:txBody>
      </p:sp>
      <p:sp>
        <p:nvSpPr>
          <p:cNvPr id="3" name="Content Placeholder 2"/>
          <p:cNvSpPr>
            <a:spLocks noGrp="1"/>
          </p:cNvSpPr>
          <p:nvPr>
            <p:ph idx="1"/>
          </p:nvPr>
        </p:nvSpPr>
        <p:spPr>
          <a:xfrm>
            <a:off x="838200" y="1351723"/>
            <a:ext cx="10515600" cy="934278"/>
          </a:xfrm>
        </p:spPr>
        <p:txBody>
          <a:bodyPr/>
          <a:lstStyle/>
          <a:p>
            <a:pPr marL="0" indent="0">
              <a:buNone/>
            </a:pPr>
            <a:r>
              <a:rPr lang="en-US" dirty="0" smtClean="0"/>
              <a:t>WSTC </a:t>
            </a:r>
            <a:r>
              <a:rPr lang="en-US" dirty="0"/>
              <a:t>to begin pilot program in Fall </a:t>
            </a:r>
            <a:r>
              <a:rPr lang="en-US" dirty="0" smtClean="0"/>
              <a:t>2017 experimenting on “per-mile” tax</a:t>
            </a:r>
          </a:p>
          <a:p>
            <a:endParaRPr lang="en-US" dirty="0"/>
          </a:p>
          <a:p>
            <a:endParaRPr lang="en-US" dirty="0"/>
          </a:p>
        </p:txBody>
      </p:sp>
      <p:sp>
        <p:nvSpPr>
          <p:cNvPr id="4" name="Date Placeholder 3"/>
          <p:cNvSpPr>
            <a:spLocks noGrp="1"/>
          </p:cNvSpPr>
          <p:nvPr>
            <p:ph type="dt" sz="half" idx="10"/>
          </p:nvPr>
        </p:nvSpPr>
        <p:spPr/>
        <p:txBody>
          <a:bodyPr/>
          <a:lstStyle/>
          <a:p>
            <a:fld id="{385E3818-D624-644E-B734-959F0AE67221}" type="datetime3">
              <a:rPr lang="en-US" smtClean="0"/>
              <a:pPr/>
              <a:t>8 March 2017</a:t>
            </a:fld>
            <a:endParaRPr lang="en-US" dirty="0"/>
          </a:p>
        </p:txBody>
      </p:sp>
      <p:sp>
        <p:nvSpPr>
          <p:cNvPr id="5" name="Footer Placeholder 4"/>
          <p:cNvSpPr>
            <a:spLocks noGrp="1"/>
          </p:cNvSpPr>
          <p:nvPr>
            <p:ph type="ftr" sz="quarter" idx="11"/>
          </p:nvPr>
        </p:nvSpPr>
        <p:spPr/>
        <p:txBody>
          <a:bodyPr/>
          <a:lstStyle/>
          <a:p>
            <a:r>
              <a:rPr lang="en-US" dirty="0"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6</a:t>
            </a:fld>
            <a:endParaRPr lang="en-US" dirty="0"/>
          </a:p>
        </p:txBody>
      </p:sp>
      <p:cxnSp>
        <p:nvCxnSpPr>
          <p:cNvPr id="9" name="Straight Connector 8"/>
          <p:cNvCxnSpPr>
            <a:stCxn id="3" idx="2"/>
          </p:cNvCxnSpPr>
          <p:nvPr/>
        </p:nvCxnSpPr>
        <p:spPr>
          <a:xfrm>
            <a:off x="6096000" y="2286001"/>
            <a:ext cx="9952" cy="368231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txBox="1">
            <a:spLocks/>
          </p:cNvSpPr>
          <p:nvPr/>
        </p:nvSpPr>
        <p:spPr>
          <a:xfrm>
            <a:off x="838200" y="2405272"/>
            <a:ext cx="5006546" cy="3771691"/>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smtClean="0">
                <a:solidFill>
                  <a:srgbClr val="81A936"/>
                </a:solidFill>
                <a:latin typeface="Roboto" charset="0"/>
                <a:ea typeface="Roboto" charset="0"/>
                <a:cs typeface="Roboto" charset="0"/>
              </a:rPr>
              <a:t>Capstone Project </a:t>
            </a:r>
            <a:r>
              <a:rPr lang="en-US" dirty="0">
                <a:solidFill>
                  <a:srgbClr val="81A936"/>
                </a:solidFill>
                <a:latin typeface="Roboto" charset="0"/>
                <a:ea typeface="Roboto" charset="0"/>
                <a:cs typeface="Roboto" charset="0"/>
              </a:rPr>
              <a:t>G</a:t>
            </a:r>
            <a:r>
              <a:rPr lang="en-US" dirty="0" smtClean="0">
                <a:solidFill>
                  <a:srgbClr val="81A936"/>
                </a:solidFill>
                <a:latin typeface="Roboto" charset="0"/>
                <a:ea typeface="Roboto" charset="0"/>
                <a:cs typeface="Roboto" charset="0"/>
              </a:rPr>
              <a:t>oals (us)</a:t>
            </a:r>
          </a:p>
          <a:p>
            <a:r>
              <a:rPr lang="en-US" dirty="0" smtClean="0"/>
              <a:t>Develop a proof of concept by June 2017 for WA state citizens to self report their auto mileage</a:t>
            </a:r>
          </a:p>
          <a:p>
            <a:endParaRPr lang="en-US" dirty="0"/>
          </a:p>
        </p:txBody>
      </p:sp>
      <p:sp>
        <p:nvSpPr>
          <p:cNvPr id="13" name="Content Placeholder 2"/>
          <p:cNvSpPr txBox="1">
            <a:spLocks/>
          </p:cNvSpPr>
          <p:nvPr/>
        </p:nvSpPr>
        <p:spPr>
          <a:xfrm>
            <a:off x="6359611" y="2405272"/>
            <a:ext cx="5478162" cy="3771691"/>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smtClean="0">
                <a:solidFill>
                  <a:srgbClr val="81A936"/>
                </a:solidFill>
                <a:latin typeface="Roboto" charset="0"/>
                <a:ea typeface="Roboto" charset="0"/>
                <a:cs typeface="Roboto" charset="0"/>
              </a:rPr>
              <a:t>WARUC Project Goals (WA state)</a:t>
            </a:r>
          </a:p>
          <a:p>
            <a:pPr>
              <a:buFont typeface="Arial" charset="0"/>
              <a:buChar char="•"/>
            </a:pPr>
            <a:r>
              <a:rPr lang="en-US" dirty="0"/>
              <a:t>Does a RUC make sense for Washington long-term?</a:t>
            </a:r>
          </a:p>
          <a:p>
            <a:pPr>
              <a:buFont typeface="Arial" charset="0"/>
              <a:buChar char="•"/>
            </a:pPr>
            <a:r>
              <a:rPr lang="en-US" dirty="0"/>
              <a:t>How does it work for drivers?</a:t>
            </a:r>
          </a:p>
          <a:p>
            <a:pPr>
              <a:buFont typeface="Arial" charset="0"/>
              <a:buChar char="•"/>
            </a:pPr>
            <a:r>
              <a:rPr lang="en-US" dirty="0"/>
              <a:t>Will it enable us to better fund our transportation system into the future?</a:t>
            </a:r>
          </a:p>
          <a:p>
            <a:endParaRPr lang="en-US" dirty="0"/>
          </a:p>
        </p:txBody>
      </p:sp>
    </p:spTree>
    <p:extLst>
      <p:ext uri="{BB962C8B-B14F-4D97-AF65-F5344CB8AC3E}">
        <p14:creationId xmlns:p14="http://schemas.microsoft.com/office/powerpoint/2010/main" val="133028800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7640782" cy="867327"/>
          </a:xfrm>
        </p:spPr>
        <p:txBody>
          <a:bodyPr/>
          <a:lstStyle/>
          <a:p>
            <a:r>
              <a:rPr lang="en-US" dirty="0" smtClean="0"/>
              <a:t>User Profile: Adding a New Vehicle</a:t>
            </a:r>
            <a:endParaRPr lang="en-US" dirty="0"/>
          </a:p>
        </p:txBody>
      </p:sp>
      <p:sp>
        <p:nvSpPr>
          <p:cNvPr id="3" name="Content Placeholder 2"/>
          <p:cNvSpPr>
            <a:spLocks noGrp="1"/>
          </p:cNvSpPr>
          <p:nvPr>
            <p:ph idx="1"/>
          </p:nvPr>
        </p:nvSpPr>
        <p:spPr>
          <a:xfrm>
            <a:off x="838200" y="1351722"/>
            <a:ext cx="4869873" cy="2946081"/>
          </a:xfrm>
        </p:spPr>
        <p:txBody>
          <a:bodyPr/>
          <a:lstStyle/>
          <a:p>
            <a:r>
              <a:rPr lang="en-US" sz="2200" dirty="0" smtClean="0"/>
              <a:t>Left screen:</a:t>
            </a:r>
          </a:p>
          <a:p>
            <a:pPr lvl="1"/>
            <a:r>
              <a:rPr lang="en-US" sz="2200" dirty="0" smtClean="0"/>
              <a:t>New vehicle text entry</a:t>
            </a:r>
          </a:p>
          <a:p>
            <a:r>
              <a:rPr lang="en-US" sz="2200" dirty="0" smtClean="0"/>
              <a:t>Right screen:</a:t>
            </a:r>
          </a:p>
          <a:p>
            <a:pPr lvl="1"/>
            <a:r>
              <a:rPr lang="en-US" sz="2200" dirty="0" smtClean="0"/>
              <a:t>Automated camera license plate grab</a:t>
            </a:r>
            <a:endParaRPr lang="en-US" sz="2200" dirty="0"/>
          </a:p>
          <a:p>
            <a:endParaRPr lang="en-US" sz="2200" dirty="0"/>
          </a:p>
        </p:txBody>
      </p:sp>
      <p:sp>
        <p:nvSpPr>
          <p:cNvPr id="4" name="Date Placeholder 3"/>
          <p:cNvSpPr>
            <a:spLocks noGrp="1"/>
          </p:cNvSpPr>
          <p:nvPr>
            <p:ph type="dt" sz="half" idx="10"/>
          </p:nvPr>
        </p:nvSpPr>
        <p:spPr/>
        <p:txBody>
          <a:bodyPr/>
          <a:lstStyle/>
          <a:p>
            <a:fld id="{794F90F4-70F5-C144-A22A-871C814393A3}" type="datetime3">
              <a:rPr lang="en-US" smtClean="0"/>
              <a:t>8 March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60</a:t>
            </a:fld>
            <a:endParaRPr lang="en-US" dirty="0"/>
          </a:p>
        </p:txBody>
      </p:sp>
      <p:sp>
        <p:nvSpPr>
          <p:cNvPr id="11" name="Content Placeholder 2"/>
          <p:cNvSpPr txBox="1">
            <a:spLocks/>
          </p:cNvSpPr>
          <p:nvPr/>
        </p:nvSpPr>
        <p:spPr>
          <a:xfrm>
            <a:off x="838200" y="863128"/>
            <a:ext cx="5536096" cy="437527"/>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smtClean="0">
                <a:solidFill>
                  <a:srgbClr val="81A936"/>
                </a:solidFill>
                <a:latin typeface="Roboto" charset="0"/>
                <a:ea typeface="Roboto" charset="0"/>
                <a:cs typeface="Roboto" charset="0"/>
              </a:rPr>
              <a:t>Tracking OFF</a:t>
            </a:r>
            <a:endParaRPr lang="en-US" sz="2000" dirty="0">
              <a:solidFill>
                <a:srgbClr val="81A936"/>
              </a:solidFill>
              <a:latin typeface="Roboto" charset="0"/>
              <a:ea typeface="Roboto" charset="0"/>
              <a:cs typeface="Roboto" charset="0"/>
            </a:endParaRPr>
          </a:p>
        </p:txBody>
      </p:sp>
      <p:grpSp>
        <p:nvGrpSpPr>
          <p:cNvPr id="12" name="Group 11"/>
          <p:cNvGrpSpPr/>
          <p:nvPr/>
        </p:nvGrpSpPr>
        <p:grpSpPr>
          <a:xfrm>
            <a:off x="1011113" y="4674494"/>
            <a:ext cx="3878939" cy="1517724"/>
            <a:chOff x="57466" y="1843790"/>
            <a:chExt cx="12148774" cy="4670004"/>
          </a:xfrm>
        </p:grpSpPr>
        <p:sp>
          <p:nvSpPr>
            <p:cNvPr id="13" name="Rounded Rectangle 12"/>
            <p:cNvSpPr/>
            <p:nvPr/>
          </p:nvSpPr>
          <p:spPr>
            <a:xfrm>
              <a:off x="57466" y="1843790"/>
              <a:ext cx="1034322"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6874"/>
                </a:solidFill>
                <a:latin typeface="Roboto Light" charset="0"/>
                <a:ea typeface="Roboto Light" charset="0"/>
                <a:cs typeface="Roboto Light" charset="0"/>
              </a:endParaRPr>
            </a:p>
          </p:txBody>
        </p:sp>
        <p:sp>
          <p:nvSpPr>
            <p:cNvPr id="14" name="Rounded Rectangle 13"/>
            <p:cNvSpPr/>
            <p:nvPr/>
          </p:nvSpPr>
          <p:spPr>
            <a:xfrm>
              <a:off x="1271669" y="1843790"/>
              <a:ext cx="1034322"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6874"/>
                </a:solidFill>
                <a:latin typeface="Roboto Light" charset="0"/>
                <a:ea typeface="Roboto Light" charset="0"/>
                <a:cs typeface="Roboto Light" charset="0"/>
              </a:endParaRPr>
            </a:p>
          </p:txBody>
        </p:sp>
        <p:sp>
          <p:nvSpPr>
            <p:cNvPr id="15" name="Rounded Rectangle 14"/>
            <p:cNvSpPr/>
            <p:nvPr/>
          </p:nvSpPr>
          <p:spPr>
            <a:xfrm>
              <a:off x="2485872" y="1843790"/>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6874"/>
                </a:solidFill>
                <a:latin typeface="Roboto Light" charset="0"/>
                <a:ea typeface="Roboto Light" charset="0"/>
                <a:cs typeface="Roboto Light" charset="0"/>
              </a:endParaRPr>
            </a:p>
          </p:txBody>
        </p:sp>
        <p:sp>
          <p:nvSpPr>
            <p:cNvPr id="16" name="Rounded Rectangle 15"/>
            <p:cNvSpPr/>
            <p:nvPr/>
          </p:nvSpPr>
          <p:spPr>
            <a:xfrm>
              <a:off x="2485872" y="3629188"/>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6874"/>
                </a:solidFill>
                <a:latin typeface="Roboto Light" charset="0"/>
                <a:ea typeface="Roboto Light" charset="0"/>
                <a:cs typeface="Roboto Light" charset="0"/>
              </a:endParaRPr>
            </a:p>
          </p:txBody>
        </p:sp>
        <p:cxnSp>
          <p:nvCxnSpPr>
            <p:cNvPr id="17" name="Straight Arrow Connector 16"/>
            <p:cNvCxnSpPr>
              <a:stCxn id="22" idx="3"/>
              <a:endCxn id="23" idx="1"/>
            </p:cNvCxnSpPr>
            <p:nvPr/>
          </p:nvCxnSpPr>
          <p:spPr>
            <a:xfrm>
              <a:off x="1091788" y="2098623"/>
              <a:ext cx="179881"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305991" y="2098623"/>
              <a:ext cx="179881"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2485872" y="2777241"/>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20" name="Straight Arrow Connector 19"/>
            <p:cNvCxnSpPr>
              <a:stCxn id="29" idx="2"/>
            </p:cNvCxnSpPr>
            <p:nvPr/>
          </p:nvCxnSpPr>
          <p:spPr>
            <a:xfrm>
              <a:off x="3205400" y="3286907"/>
              <a:ext cx="0" cy="34228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4" idx="2"/>
              <a:endCxn id="29" idx="0"/>
            </p:cNvCxnSpPr>
            <p:nvPr/>
          </p:nvCxnSpPr>
          <p:spPr>
            <a:xfrm>
              <a:off x="3205400" y="2353456"/>
              <a:ext cx="0" cy="42378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29" idx="1"/>
              <a:endCxn id="22" idx="2"/>
            </p:cNvCxnSpPr>
            <p:nvPr/>
          </p:nvCxnSpPr>
          <p:spPr>
            <a:xfrm rot="10800000">
              <a:off x="574628" y="2353456"/>
              <a:ext cx="1911245" cy="678618"/>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810722" y="3629188"/>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24" name="Straight Arrow Connector 23"/>
            <p:cNvCxnSpPr/>
            <p:nvPr/>
          </p:nvCxnSpPr>
          <p:spPr>
            <a:xfrm flipH="1">
              <a:off x="2249777" y="3884021"/>
              <a:ext cx="236095"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4519816" y="1845132"/>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016874"/>
                </a:solidFill>
                <a:latin typeface="Roboto Light" charset="0"/>
                <a:ea typeface="Roboto Light" charset="0"/>
                <a:cs typeface="Roboto Light" charset="0"/>
              </a:endParaRPr>
            </a:p>
          </p:txBody>
        </p:sp>
        <p:sp>
          <p:nvSpPr>
            <p:cNvPr id="26" name="Rounded Rectangle 25"/>
            <p:cNvSpPr/>
            <p:nvPr/>
          </p:nvSpPr>
          <p:spPr>
            <a:xfrm>
              <a:off x="2475929" y="4551042"/>
              <a:ext cx="1439055" cy="509666"/>
            </a:xfrm>
            <a:prstGeom prst="roundRect">
              <a:avLst>
                <a:gd name="adj" fmla="val 6831"/>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27" name="Elbow Connector 26"/>
            <p:cNvCxnSpPr/>
            <p:nvPr/>
          </p:nvCxnSpPr>
          <p:spPr>
            <a:xfrm rot="16200000" flipH="1">
              <a:off x="2156759" y="3512344"/>
              <a:ext cx="412188" cy="1665207"/>
            </a:xfrm>
            <a:prstGeom prst="bentConnector3">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flipV="1">
              <a:off x="3914984" y="2099965"/>
              <a:ext cx="604832" cy="2705910"/>
            </a:xfrm>
            <a:prstGeom prst="bent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a:xfrm>
              <a:off x="6145313" y="1845132"/>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30" name="Rounded Rectangle 29"/>
            <p:cNvSpPr/>
            <p:nvPr/>
          </p:nvSpPr>
          <p:spPr>
            <a:xfrm>
              <a:off x="6145313" y="2634110"/>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31" name="Rounded Rectangle 30"/>
            <p:cNvSpPr/>
            <p:nvPr/>
          </p:nvSpPr>
          <p:spPr>
            <a:xfrm>
              <a:off x="6145313" y="3432956"/>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32" name="Rounded Rectangle 31"/>
            <p:cNvSpPr/>
            <p:nvPr/>
          </p:nvSpPr>
          <p:spPr>
            <a:xfrm>
              <a:off x="4520046" y="3431343"/>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33" name="Straight Arrow Connector 32"/>
            <p:cNvCxnSpPr/>
            <p:nvPr/>
          </p:nvCxnSpPr>
          <p:spPr>
            <a:xfrm>
              <a:off x="6775640" y="2354798"/>
              <a:ext cx="0" cy="279312"/>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6775640" y="3143776"/>
              <a:ext cx="0" cy="28918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5780700" y="3686176"/>
              <a:ext cx="364613" cy="161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5780470" y="2099965"/>
              <a:ext cx="364843"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p:nvPr/>
          </p:nvCxnSpPr>
          <p:spPr>
            <a:xfrm rot="5400000">
              <a:off x="4100246" y="3755748"/>
              <a:ext cx="864866" cy="1235389"/>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1969203" y="6004128"/>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39" name="Rounded Rectangle 38"/>
            <p:cNvSpPr/>
            <p:nvPr/>
          </p:nvSpPr>
          <p:spPr>
            <a:xfrm>
              <a:off x="10186110" y="5494462"/>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40" name="Rounded Rectangle 39"/>
            <p:cNvSpPr/>
            <p:nvPr/>
          </p:nvSpPr>
          <p:spPr>
            <a:xfrm>
              <a:off x="8437465" y="1843790"/>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41" name="Rounded Rectangle 40"/>
            <p:cNvSpPr/>
            <p:nvPr/>
          </p:nvSpPr>
          <p:spPr>
            <a:xfrm>
              <a:off x="10767184" y="1843790"/>
              <a:ext cx="1439056" cy="509665"/>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42" name="Rounded Rectangle 41"/>
            <p:cNvSpPr/>
            <p:nvPr/>
          </p:nvSpPr>
          <p:spPr>
            <a:xfrm>
              <a:off x="10767184" y="2556858"/>
              <a:ext cx="1439056" cy="509665"/>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43" name="Elbow Connector 42"/>
            <p:cNvCxnSpPr>
              <a:endCxn id="42" idx="1"/>
            </p:cNvCxnSpPr>
            <p:nvPr/>
          </p:nvCxnSpPr>
          <p:spPr>
            <a:xfrm>
              <a:off x="9876520" y="2098622"/>
              <a:ext cx="890664" cy="713068"/>
            </a:xfrm>
            <a:prstGeom prst="bentConnector3">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endCxn id="41" idx="1"/>
            </p:cNvCxnSpPr>
            <p:nvPr/>
          </p:nvCxnSpPr>
          <p:spPr>
            <a:xfrm>
              <a:off x="9876520" y="2098622"/>
              <a:ext cx="890664" cy="0"/>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p:cNvSpPr/>
            <p:nvPr/>
          </p:nvSpPr>
          <p:spPr>
            <a:xfrm>
              <a:off x="382526" y="5472896"/>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46" name="Elbow Connector 45"/>
            <p:cNvCxnSpPr/>
            <p:nvPr/>
          </p:nvCxnSpPr>
          <p:spPr>
            <a:xfrm rot="10800000" flipV="1">
              <a:off x="1102055" y="4805874"/>
              <a:ext cx="1373875" cy="667021"/>
            </a:xfrm>
            <a:prstGeom prst="bentConnector2">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flipV="1">
              <a:off x="5150143" y="2354798"/>
              <a:ext cx="230" cy="107654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p:nvPr/>
          </p:nvCxnSpPr>
          <p:spPr>
            <a:xfrm rot="16200000" flipH="1">
              <a:off x="6346490" y="1909674"/>
              <a:ext cx="688587" cy="6990653"/>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p:nvPr/>
          </p:nvCxnSpPr>
          <p:spPr>
            <a:xfrm rot="5400000">
              <a:off x="2470384" y="5279055"/>
              <a:ext cx="943420" cy="506726"/>
            </a:xfrm>
            <a:prstGeom prst="bentConnector3">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p:cNvCxnSpPr/>
            <p:nvPr/>
          </p:nvCxnSpPr>
          <p:spPr>
            <a:xfrm flipV="1">
              <a:off x="3914984" y="2098623"/>
              <a:ext cx="4522481" cy="2707252"/>
            </a:xfrm>
            <a:prstGeom prst="bentConnector3">
              <a:avLst>
                <a:gd name="adj1" fmla="val 83112"/>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Rounded Rectangle 50"/>
            <p:cNvSpPr/>
            <p:nvPr/>
          </p:nvSpPr>
          <p:spPr>
            <a:xfrm>
              <a:off x="10186110" y="4629718"/>
              <a:ext cx="1439055" cy="509666"/>
            </a:xfrm>
            <a:prstGeom prst="roundRect">
              <a:avLst>
                <a:gd name="adj" fmla="val 6831"/>
              </a:avLst>
            </a:prstGeom>
            <a:solidFill>
              <a:srgbClr val="016874"/>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52" name="Straight Arrow Connector 51"/>
            <p:cNvCxnSpPr/>
            <p:nvPr/>
          </p:nvCxnSpPr>
          <p:spPr>
            <a:xfrm flipV="1">
              <a:off x="10905638" y="5139384"/>
              <a:ext cx="0" cy="35507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5931721" y="755076"/>
            <a:ext cx="6004546" cy="5763491"/>
            <a:chOff x="5931721" y="176765"/>
            <a:chExt cx="6004546" cy="5763491"/>
          </a:xfrm>
        </p:grpSpPr>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931721" y="176765"/>
              <a:ext cx="2950287" cy="5763491"/>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985980" y="176765"/>
              <a:ext cx="2950287" cy="5763491"/>
            </a:xfrm>
            <a:prstGeom prst="rect">
              <a:avLst/>
            </a:prstGeom>
          </p:spPr>
        </p:pic>
      </p:grpSp>
    </p:spTree>
    <p:extLst>
      <p:ext uri="{BB962C8B-B14F-4D97-AF65-F5344CB8AC3E}">
        <p14:creationId xmlns:p14="http://schemas.microsoft.com/office/powerpoint/2010/main" val="12979989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7005042" cy="867327"/>
          </a:xfrm>
        </p:spPr>
        <p:txBody>
          <a:bodyPr/>
          <a:lstStyle/>
          <a:p>
            <a:r>
              <a:rPr lang="en-US" dirty="0" smtClean="0"/>
              <a:t>Trip History</a:t>
            </a:r>
            <a:endParaRPr lang="en-US" dirty="0"/>
          </a:p>
        </p:txBody>
      </p:sp>
      <p:sp>
        <p:nvSpPr>
          <p:cNvPr id="3" name="Content Placeholder 2"/>
          <p:cNvSpPr>
            <a:spLocks noGrp="1"/>
          </p:cNvSpPr>
          <p:nvPr>
            <p:ph idx="1"/>
          </p:nvPr>
        </p:nvSpPr>
        <p:spPr>
          <a:xfrm>
            <a:off x="838200" y="1351722"/>
            <a:ext cx="6901070" cy="2946081"/>
          </a:xfrm>
        </p:spPr>
        <p:txBody>
          <a:bodyPr/>
          <a:lstStyle/>
          <a:p>
            <a:r>
              <a:rPr lang="en-US" sz="2200" dirty="0" smtClean="0"/>
              <a:t>Map thumbnail, date, trip time, trip distance, money saved</a:t>
            </a:r>
          </a:p>
          <a:p>
            <a:r>
              <a:rPr lang="en-US" sz="2200" dirty="0" smtClean="0"/>
              <a:t>Ability to delete individual trips or completely disable this screen</a:t>
            </a:r>
            <a:endParaRPr lang="en-US" sz="2200" dirty="0"/>
          </a:p>
        </p:txBody>
      </p:sp>
      <p:sp>
        <p:nvSpPr>
          <p:cNvPr id="4" name="Date Placeholder 3"/>
          <p:cNvSpPr>
            <a:spLocks noGrp="1"/>
          </p:cNvSpPr>
          <p:nvPr>
            <p:ph type="dt" sz="half" idx="10"/>
          </p:nvPr>
        </p:nvSpPr>
        <p:spPr/>
        <p:txBody>
          <a:bodyPr/>
          <a:lstStyle/>
          <a:p>
            <a:fld id="{C20360CE-BD46-A840-96B3-5D58ADC20FB4}" type="datetime3">
              <a:rPr lang="en-US" smtClean="0"/>
              <a:t>8 March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61</a:t>
            </a:fld>
            <a:endParaRPr lang="en-US" dirty="0"/>
          </a:p>
        </p:txBody>
      </p:sp>
      <p:sp>
        <p:nvSpPr>
          <p:cNvPr id="11" name="Content Placeholder 2"/>
          <p:cNvSpPr txBox="1">
            <a:spLocks/>
          </p:cNvSpPr>
          <p:nvPr/>
        </p:nvSpPr>
        <p:spPr>
          <a:xfrm>
            <a:off x="838200" y="863128"/>
            <a:ext cx="5536096" cy="437527"/>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smtClean="0">
                <a:solidFill>
                  <a:srgbClr val="81A936"/>
                </a:solidFill>
                <a:latin typeface="Roboto" charset="0"/>
                <a:ea typeface="Roboto" charset="0"/>
                <a:cs typeface="Roboto" charset="0"/>
              </a:rPr>
              <a:t>Tracking ON or OFF</a:t>
            </a:r>
            <a:endParaRPr lang="en-US" sz="2000" dirty="0">
              <a:solidFill>
                <a:srgbClr val="81A936"/>
              </a:solidFill>
              <a:latin typeface="Roboto" charset="0"/>
              <a:ea typeface="Roboto" charset="0"/>
              <a:cs typeface="Roboto" charset="0"/>
            </a:endParaRPr>
          </a:p>
        </p:txBody>
      </p:sp>
      <p:grpSp>
        <p:nvGrpSpPr>
          <p:cNvPr id="12" name="Group 11"/>
          <p:cNvGrpSpPr/>
          <p:nvPr/>
        </p:nvGrpSpPr>
        <p:grpSpPr>
          <a:xfrm>
            <a:off x="1011113" y="4674494"/>
            <a:ext cx="3878939" cy="1517724"/>
            <a:chOff x="57466" y="1843790"/>
            <a:chExt cx="12148774" cy="4670004"/>
          </a:xfrm>
        </p:grpSpPr>
        <p:sp>
          <p:nvSpPr>
            <p:cNvPr id="13" name="Rounded Rectangle 12"/>
            <p:cNvSpPr/>
            <p:nvPr/>
          </p:nvSpPr>
          <p:spPr>
            <a:xfrm>
              <a:off x="57466" y="1843790"/>
              <a:ext cx="1034322"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6874"/>
                </a:solidFill>
                <a:latin typeface="Roboto Light" charset="0"/>
                <a:ea typeface="Roboto Light" charset="0"/>
                <a:cs typeface="Roboto Light" charset="0"/>
              </a:endParaRPr>
            </a:p>
          </p:txBody>
        </p:sp>
        <p:sp>
          <p:nvSpPr>
            <p:cNvPr id="14" name="Rounded Rectangle 13"/>
            <p:cNvSpPr/>
            <p:nvPr/>
          </p:nvSpPr>
          <p:spPr>
            <a:xfrm>
              <a:off x="1271669" y="1843790"/>
              <a:ext cx="1034322"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6874"/>
                </a:solidFill>
                <a:latin typeface="Roboto Light" charset="0"/>
                <a:ea typeface="Roboto Light" charset="0"/>
                <a:cs typeface="Roboto Light" charset="0"/>
              </a:endParaRPr>
            </a:p>
          </p:txBody>
        </p:sp>
        <p:sp>
          <p:nvSpPr>
            <p:cNvPr id="15" name="Rounded Rectangle 14"/>
            <p:cNvSpPr/>
            <p:nvPr/>
          </p:nvSpPr>
          <p:spPr>
            <a:xfrm>
              <a:off x="2485872" y="1843790"/>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6874"/>
                </a:solidFill>
                <a:latin typeface="Roboto Light" charset="0"/>
                <a:ea typeface="Roboto Light" charset="0"/>
                <a:cs typeface="Roboto Light" charset="0"/>
              </a:endParaRPr>
            </a:p>
          </p:txBody>
        </p:sp>
        <p:sp>
          <p:nvSpPr>
            <p:cNvPr id="16" name="Rounded Rectangle 15"/>
            <p:cNvSpPr/>
            <p:nvPr/>
          </p:nvSpPr>
          <p:spPr>
            <a:xfrm>
              <a:off x="2485872" y="3629188"/>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6874"/>
                </a:solidFill>
                <a:latin typeface="Roboto Light" charset="0"/>
                <a:ea typeface="Roboto Light" charset="0"/>
                <a:cs typeface="Roboto Light" charset="0"/>
              </a:endParaRPr>
            </a:p>
          </p:txBody>
        </p:sp>
        <p:cxnSp>
          <p:nvCxnSpPr>
            <p:cNvPr id="17" name="Straight Arrow Connector 16"/>
            <p:cNvCxnSpPr>
              <a:stCxn id="22" idx="3"/>
              <a:endCxn id="23" idx="1"/>
            </p:cNvCxnSpPr>
            <p:nvPr/>
          </p:nvCxnSpPr>
          <p:spPr>
            <a:xfrm>
              <a:off x="1091788" y="2098623"/>
              <a:ext cx="179881"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305991" y="2098623"/>
              <a:ext cx="179881"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2485872" y="2777241"/>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20" name="Straight Arrow Connector 19"/>
            <p:cNvCxnSpPr>
              <a:stCxn id="29" idx="2"/>
            </p:cNvCxnSpPr>
            <p:nvPr/>
          </p:nvCxnSpPr>
          <p:spPr>
            <a:xfrm>
              <a:off x="3205400" y="3286907"/>
              <a:ext cx="0" cy="34228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4" idx="2"/>
              <a:endCxn id="29" idx="0"/>
            </p:cNvCxnSpPr>
            <p:nvPr/>
          </p:nvCxnSpPr>
          <p:spPr>
            <a:xfrm>
              <a:off x="3205400" y="2353456"/>
              <a:ext cx="0" cy="42378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29" idx="1"/>
              <a:endCxn id="22" idx="2"/>
            </p:cNvCxnSpPr>
            <p:nvPr/>
          </p:nvCxnSpPr>
          <p:spPr>
            <a:xfrm rot="10800000">
              <a:off x="574628" y="2353456"/>
              <a:ext cx="1911245" cy="678618"/>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810722" y="3629188"/>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24" name="Straight Arrow Connector 23"/>
            <p:cNvCxnSpPr/>
            <p:nvPr/>
          </p:nvCxnSpPr>
          <p:spPr>
            <a:xfrm flipH="1">
              <a:off x="2249777" y="3884021"/>
              <a:ext cx="236095"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4519816" y="1845132"/>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016874"/>
                </a:solidFill>
                <a:latin typeface="Roboto Light" charset="0"/>
                <a:ea typeface="Roboto Light" charset="0"/>
                <a:cs typeface="Roboto Light" charset="0"/>
              </a:endParaRPr>
            </a:p>
          </p:txBody>
        </p:sp>
        <p:sp>
          <p:nvSpPr>
            <p:cNvPr id="26" name="Rounded Rectangle 25"/>
            <p:cNvSpPr/>
            <p:nvPr/>
          </p:nvSpPr>
          <p:spPr>
            <a:xfrm>
              <a:off x="2475929" y="4551042"/>
              <a:ext cx="1439055" cy="509666"/>
            </a:xfrm>
            <a:prstGeom prst="roundRect">
              <a:avLst>
                <a:gd name="adj" fmla="val 6831"/>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27" name="Elbow Connector 26"/>
            <p:cNvCxnSpPr/>
            <p:nvPr/>
          </p:nvCxnSpPr>
          <p:spPr>
            <a:xfrm rot="16200000" flipH="1">
              <a:off x="2156759" y="3512344"/>
              <a:ext cx="412188" cy="1665207"/>
            </a:xfrm>
            <a:prstGeom prst="bentConnector3">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flipV="1">
              <a:off x="3914984" y="2099965"/>
              <a:ext cx="604832" cy="2705910"/>
            </a:xfrm>
            <a:prstGeom prst="bent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a:xfrm>
              <a:off x="6145313" y="1845132"/>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30" name="Rounded Rectangle 29"/>
            <p:cNvSpPr/>
            <p:nvPr/>
          </p:nvSpPr>
          <p:spPr>
            <a:xfrm>
              <a:off x="6145313" y="2634110"/>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31" name="Rounded Rectangle 30"/>
            <p:cNvSpPr/>
            <p:nvPr/>
          </p:nvSpPr>
          <p:spPr>
            <a:xfrm>
              <a:off x="6145313" y="3432956"/>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32" name="Rounded Rectangle 31"/>
            <p:cNvSpPr/>
            <p:nvPr/>
          </p:nvSpPr>
          <p:spPr>
            <a:xfrm>
              <a:off x="4520046" y="3431343"/>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33" name="Straight Arrow Connector 32"/>
            <p:cNvCxnSpPr/>
            <p:nvPr/>
          </p:nvCxnSpPr>
          <p:spPr>
            <a:xfrm>
              <a:off x="6775640" y="2354798"/>
              <a:ext cx="0" cy="279312"/>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6775640" y="3143776"/>
              <a:ext cx="0" cy="28918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5780700" y="3686176"/>
              <a:ext cx="364613" cy="161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5780470" y="2099965"/>
              <a:ext cx="364843"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p:nvPr/>
          </p:nvCxnSpPr>
          <p:spPr>
            <a:xfrm rot="5400000">
              <a:off x="4100246" y="3755748"/>
              <a:ext cx="864866" cy="1235389"/>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1969203" y="6004128"/>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39" name="Rounded Rectangle 38"/>
            <p:cNvSpPr/>
            <p:nvPr/>
          </p:nvSpPr>
          <p:spPr>
            <a:xfrm>
              <a:off x="10186110" y="5494462"/>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40" name="Rounded Rectangle 39"/>
            <p:cNvSpPr/>
            <p:nvPr/>
          </p:nvSpPr>
          <p:spPr>
            <a:xfrm>
              <a:off x="8437465" y="1843790"/>
              <a:ext cx="1439055" cy="509666"/>
            </a:xfrm>
            <a:prstGeom prst="roundRect">
              <a:avLst>
                <a:gd name="adj" fmla="val 6831"/>
              </a:avLst>
            </a:prstGeom>
            <a:solidFill>
              <a:srgbClr val="016874"/>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41" name="Rounded Rectangle 40"/>
            <p:cNvSpPr/>
            <p:nvPr/>
          </p:nvSpPr>
          <p:spPr>
            <a:xfrm>
              <a:off x="10767184" y="1843790"/>
              <a:ext cx="1439056" cy="509665"/>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42" name="Rounded Rectangle 41"/>
            <p:cNvSpPr/>
            <p:nvPr/>
          </p:nvSpPr>
          <p:spPr>
            <a:xfrm>
              <a:off x="10767184" y="2556858"/>
              <a:ext cx="1439056" cy="509665"/>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43" name="Elbow Connector 42"/>
            <p:cNvCxnSpPr>
              <a:endCxn id="42" idx="1"/>
            </p:cNvCxnSpPr>
            <p:nvPr/>
          </p:nvCxnSpPr>
          <p:spPr>
            <a:xfrm>
              <a:off x="9876520" y="2098622"/>
              <a:ext cx="890664" cy="713068"/>
            </a:xfrm>
            <a:prstGeom prst="bentConnector3">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endCxn id="41" idx="1"/>
            </p:cNvCxnSpPr>
            <p:nvPr/>
          </p:nvCxnSpPr>
          <p:spPr>
            <a:xfrm>
              <a:off x="9876520" y="2098622"/>
              <a:ext cx="890664" cy="0"/>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p:cNvSpPr/>
            <p:nvPr/>
          </p:nvSpPr>
          <p:spPr>
            <a:xfrm>
              <a:off x="382526" y="5472896"/>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46" name="Elbow Connector 45"/>
            <p:cNvCxnSpPr/>
            <p:nvPr/>
          </p:nvCxnSpPr>
          <p:spPr>
            <a:xfrm rot="10800000" flipV="1">
              <a:off x="1102055" y="4805874"/>
              <a:ext cx="1373875" cy="667021"/>
            </a:xfrm>
            <a:prstGeom prst="bentConnector2">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flipV="1">
              <a:off x="5150143" y="2354798"/>
              <a:ext cx="230" cy="107654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p:nvPr/>
          </p:nvCxnSpPr>
          <p:spPr>
            <a:xfrm rot="16200000" flipH="1">
              <a:off x="6346490" y="1909674"/>
              <a:ext cx="688587" cy="6990653"/>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p:nvPr/>
          </p:nvCxnSpPr>
          <p:spPr>
            <a:xfrm rot="5400000">
              <a:off x="2470384" y="5279055"/>
              <a:ext cx="943420" cy="506726"/>
            </a:xfrm>
            <a:prstGeom prst="bentConnector3">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p:cNvCxnSpPr/>
            <p:nvPr/>
          </p:nvCxnSpPr>
          <p:spPr>
            <a:xfrm flipV="1">
              <a:off x="3914984" y="2098623"/>
              <a:ext cx="4522481" cy="2707252"/>
            </a:xfrm>
            <a:prstGeom prst="bentConnector3">
              <a:avLst>
                <a:gd name="adj1" fmla="val 83112"/>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Rounded Rectangle 50"/>
            <p:cNvSpPr/>
            <p:nvPr/>
          </p:nvSpPr>
          <p:spPr>
            <a:xfrm>
              <a:off x="10186110" y="4629718"/>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52" name="Straight Arrow Connector 51"/>
            <p:cNvCxnSpPr/>
            <p:nvPr/>
          </p:nvCxnSpPr>
          <p:spPr>
            <a:xfrm flipV="1">
              <a:off x="10905638" y="5139384"/>
              <a:ext cx="0" cy="35507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45552" y="0"/>
            <a:ext cx="3510558" cy="6858000"/>
          </a:xfrm>
          <a:prstGeom prst="rect">
            <a:avLst/>
          </a:prstGeom>
        </p:spPr>
      </p:pic>
    </p:spTree>
    <p:extLst>
      <p:ext uri="{BB962C8B-B14F-4D97-AF65-F5344CB8AC3E}">
        <p14:creationId xmlns:p14="http://schemas.microsoft.com/office/powerpoint/2010/main" val="11811456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934456" y="758952"/>
            <a:ext cx="2948869" cy="5760720"/>
          </a:xfrm>
          <a:prstGeom prst="rect">
            <a:avLst/>
          </a:prstGeom>
        </p:spPr>
      </p:pic>
      <p:sp>
        <p:nvSpPr>
          <p:cNvPr id="2" name="Title 1"/>
          <p:cNvSpPr>
            <a:spLocks noGrp="1"/>
          </p:cNvSpPr>
          <p:nvPr>
            <p:ph type="title"/>
          </p:nvPr>
        </p:nvSpPr>
        <p:spPr>
          <a:xfrm>
            <a:off x="838200" y="365125"/>
            <a:ext cx="7640782" cy="867327"/>
          </a:xfrm>
        </p:spPr>
        <p:txBody>
          <a:bodyPr/>
          <a:lstStyle/>
          <a:p>
            <a:r>
              <a:rPr lang="en-US" dirty="0" smtClean="0"/>
              <a:t>Miscellaneous Features</a:t>
            </a:r>
            <a:endParaRPr lang="en-US" dirty="0"/>
          </a:p>
        </p:txBody>
      </p:sp>
      <p:sp>
        <p:nvSpPr>
          <p:cNvPr id="3" name="Content Placeholder 2"/>
          <p:cNvSpPr>
            <a:spLocks noGrp="1"/>
          </p:cNvSpPr>
          <p:nvPr>
            <p:ph idx="1"/>
          </p:nvPr>
        </p:nvSpPr>
        <p:spPr>
          <a:xfrm>
            <a:off x="838200" y="1351722"/>
            <a:ext cx="5243945" cy="2946081"/>
          </a:xfrm>
        </p:spPr>
        <p:txBody>
          <a:bodyPr/>
          <a:lstStyle/>
          <a:p>
            <a:r>
              <a:rPr lang="en-US" sz="2200" dirty="0" smtClean="0"/>
              <a:t>Left screen:</a:t>
            </a:r>
          </a:p>
          <a:p>
            <a:pPr lvl="1"/>
            <a:r>
              <a:rPr lang="en-US" sz="2200" dirty="0" smtClean="0"/>
              <a:t>Touch ID for privacy concerns</a:t>
            </a:r>
          </a:p>
          <a:p>
            <a:r>
              <a:rPr lang="en-US" sz="2200" dirty="0" smtClean="0"/>
              <a:t>Right screen:</a:t>
            </a:r>
          </a:p>
          <a:p>
            <a:pPr lvl="1"/>
            <a:r>
              <a:rPr lang="en-US" sz="2200" dirty="0" smtClean="0"/>
              <a:t>Reminder to user to begin tracking if device senses movement on roads</a:t>
            </a:r>
            <a:endParaRPr lang="en-US" sz="2200" dirty="0"/>
          </a:p>
          <a:p>
            <a:endParaRPr lang="en-US" sz="2200" dirty="0"/>
          </a:p>
        </p:txBody>
      </p:sp>
      <p:sp>
        <p:nvSpPr>
          <p:cNvPr id="4" name="Date Placeholder 3"/>
          <p:cNvSpPr>
            <a:spLocks noGrp="1"/>
          </p:cNvSpPr>
          <p:nvPr>
            <p:ph type="dt" sz="half" idx="10"/>
          </p:nvPr>
        </p:nvSpPr>
        <p:spPr/>
        <p:txBody>
          <a:bodyPr/>
          <a:lstStyle/>
          <a:p>
            <a:fld id="{566A8542-E178-7E4A-87AD-FB4416CB4F39}" type="datetime3">
              <a:rPr lang="en-US" smtClean="0"/>
              <a:t>8 March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62</a:t>
            </a:fld>
            <a:endParaRPr lang="en-US" dirty="0"/>
          </a:p>
        </p:txBody>
      </p:sp>
      <p:sp>
        <p:nvSpPr>
          <p:cNvPr id="11" name="Content Placeholder 2"/>
          <p:cNvSpPr txBox="1">
            <a:spLocks/>
          </p:cNvSpPr>
          <p:nvPr/>
        </p:nvSpPr>
        <p:spPr>
          <a:xfrm>
            <a:off x="838200" y="863128"/>
            <a:ext cx="5536096" cy="437527"/>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smtClean="0">
                <a:solidFill>
                  <a:srgbClr val="81A936"/>
                </a:solidFill>
                <a:latin typeface="Roboto" charset="0"/>
                <a:ea typeface="Roboto" charset="0"/>
                <a:cs typeface="Roboto" charset="0"/>
              </a:rPr>
              <a:t>Tracking OFF</a:t>
            </a:r>
            <a:endParaRPr lang="en-US" sz="2000" dirty="0">
              <a:solidFill>
                <a:srgbClr val="81A936"/>
              </a:solidFill>
              <a:latin typeface="Roboto" charset="0"/>
              <a:ea typeface="Roboto" charset="0"/>
              <a:cs typeface="Roboto" charset="0"/>
            </a:endParaRPr>
          </a:p>
        </p:txBody>
      </p:sp>
      <p:grpSp>
        <p:nvGrpSpPr>
          <p:cNvPr id="12" name="Group 11"/>
          <p:cNvGrpSpPr/>
          <p:nvPr/>
        </p:nvGrpSpPr>
        <p:grpSpPr>
          <a:xfrm>
            <a:off x="1011113" y="4674494"/>
            <a:ext cx="3878939" cy="1517724"/>
            <a:chOff x="57466" y="1843790"/>
            <a:chExt cx="12148774" cy="4670004"/>
          </a:xfrm>
        </p:grpSpPr>
        <p:sp>
          <p:nvSpPr>
            <p:cNvPr id="13" name="Rounded Rectangle 12"/>
            <p:cNvSpPr/>
            <p:nvPr/>
          </p:nvSpPr>
          <p:spPr>
            <a:xfrm>
              <a:off x="57466" y="1843790"/>
              <a:ext cx="1034322"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6874"/>
                </a:solidFill>
                <a:latin typeface="Roboto Light" charset="0"/>
                <a:ea typeface="Roboto Light" charset="0"/>
                <a:cs typeface="Roboto Light" charset="0"/>
              </a:endParaRPr>
            </a:p>
          </p:txBody>
        </p:sp>
        <p:sp>
          <p:nvSpPr>
            <p:cNvPr id="14" name="Rounded Rectangle 13"/>
            <p:cNvSpPr/>
            <p:nvPr/>
          </p:nvSpPr>
          <p:spPr>
            <a:xfrm>
              <a:off x="1271669" y="1843790"/>
              <a:ext cx="1034322"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6874"/>
                </a:solidFill>
                <a:latin typeface="Roboto Light" charset="0"/>
                <a:ea typeface="Roboto Light" charset="0"/>
                <a:cs typeface="Roboto Light" charset="0"/>
              </a:endParaRPr>
            </a:p>
          </p:txBody>
        </p:sp>
        <p:sp>
          <p:nvSpPr>
            <p:cNvPr id="15" name="Rounded Rectangle 14"/>
            <p:cNvSpPr/>
            <p:nvPr/>
          </p:nvSpPr>
          <p:spPr>
            <a:xfrm>
              <a:off x="2485872" y="1843790"/>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6874"/>
                </a:solidFill>
                <a:latin typeface="Roboto Light" charset="0"/>
                <a:ea typeface="Roboto Light" charset="0"/>
                <a:cs typeface="Roboto Light" charset="0"/>
              </a:endParaRPr>
            </a:p>
          </p:txBody>
        </p:sp>
        <p:sp>
          <p:nvSpPr>
            <p:cNvPr id="16" name="Rounded Rectangle 15"/>
            <p:cNvSpPr/>
            <p:nvPr/>
          </p:nvSpPr>
          <p:spPr>
            <a:xfrm>
              <a:off x="2485872" y="3629188"/>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6874"/>
                </a:solidFill>
                <a:latin typeface="Roboto Light" charset="0"/>
                <a:ea typeface="Roboto Light" charset="0"/>
                <a:cs typeface="Roboto Light" charset="0"/>
              </a:endParaRPr>
            </a:p>
          </p:txBody>
        </p:sp>
        <p:cxnSp>
          <p:nvCxnSpPr>
            <p:cNvPr id="17" name="Straight Arrow Connector 16"/>
            <p:cNvCxnSpPr>
              <a:stCxn id="22" idx="3"/>
              <a:endCxn id="23" idx="1"/>
            </p:cNvCxnSpPr>
            <p:nvPr/>
          </p:nvCxnSpPr>
          <p:spPr>
            <a:xfrm>
              <a:off x="1091788" y="2098623"/>
              <a:ext cx="179881"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305991" y="2098623"/>
              <a:ext cx="179881"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2485872" y="2777241"/>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20" name="Straight Arrow Connector 19"/>
            <p:cNvCxnSpPr>
              <a:stCxn id="29" idx="2"/>
            </p:cNvCxnSpPr>
            <p:nvPr/>
          </p:nvCxnSpPr>
          <p:spPr>
            <a:xfrm>
              <a:off x="3205400" y="3286907"/>
              <a:ext cx="0" cy="34228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4" idx="2"/>
              <a:endCxn id="29" idx="0"/>
            </p:cNvCxnSpPr>
            <p:nvPr/>
          </p:nvCxnSpPr>
          <p:spPr>
            <a:xfrm>
              <a:off x="3205400" y="2353456"/>
              <a:ext cx="0" cy="42378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29" idx="1"/>
              <a:endCxn id="22" idx="2"/>
            </p:cNvCxnSpPr>
            <p:nvPr/>
          </p:nvCxnSpPr>
          <p:spPr>
            <a:xfrm rot="10800000">
              <a:off x="574628" y="2353456"/>
              <a:ext cx="1911245" cy="678618"/>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810722" y="3629188"/>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24" name="Straight Arrow Connector 23"/>
            <p:cNvCxnSpPr/>
            <p:nvPr/>
          </p:nvCxnSpPr>
          <p:spPr>
            <a:xfrm flipH="1">
              <a:off x="2249777" y="3884021"/>
              <a:ext cx="236095"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4519816" y="1845132"/>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016874"/>
                </a:solidFill>
                <a:latin typeface="Roboto Light" charset="0"/>
                <a:ea typeface="Roboto Light" charset="0"/>
                <a:cs typeface="Roboto Light" charset="0"/>
              </a:endParaRPr>
            </a:p>
          </p:txBody>
        </p:sp>
        <p:sp>
          <p:nvSpPr>
            <p:cNvPr id="26" name="Rounded Rectangle 25"/>
            <p:cNvSpPr/>
            <p:nvPr/>
          </p:nvSpPr>
          <p:spPr>
            <a:xfrm>
              <a:off x="2475929" y="4551042"/>
              <a:ext cx="1439055" cy="509666"/>
            </a:xfrm>
            <a:prstGeom prst="roundRect">
              <a:avLst>
                <a:gd name="adj" fmla="val 6831"/>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27" name="Elbow Connector 26"/>
            <p:cNvCxnSpPr/>
            <p:nvPr/>
          </p:nvCxnSpPr>
          <p:spPr>
            <a:xfrm rot="16200000" flipH="1">
              <a:off x="2156759" y="3512344"/>
              <a:ext cx="412188" cy="1665207"/>
            </a:xfrm>
            <a:prstGeom prst="bentConnector3">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flipV="1">
              <a:off x="3914984" y="2099965"/>
              <a:ext cx="604832" cy="2705910"/>
            </a:xfrm>
            <a:prstGeom prst="bent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a:xfrm>
              <a:off x="6145313" y="1845132"/>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30" name="Rounded Rectangle 29"/>
            <p:cNvSpPr/>
            <p:nvPr/>
          </p:nvSpPr>
          <p:spPr>
            <a:xfrm>
              <a:off x="6145313" y="2634110"/>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31" name="Rounded Rectangle 30"/>
            <p:cNvSpPr/>
            <p:nvPr/>
          </p:nvSpPr>
          <p:spPr>
            <a:xfrm>
              <a:off x="6145313" y="3432956"/>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32" name="Rounded Rectangle 31"/>
            <p:cNvSpPr/>
            <p:nvPr/>
          </p:nvSpPr>
          <p:spPr>
            <a:xfrm>
              <a:off x="4520046" y="3431343"/>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33" name="Straight Arrow Connector 32"/>
            <p:cNvCxnSpPr/>
            <p:nvPr/>
          </p:nvCxnSpPr>
          <p:spPr>
            <a:xfrm>
              <a:off x="6775640" y="2354798"/>
              <a:ext cx="0" cy="279312"/>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6775640" y="3143776"/>
              <a:ext cx="0" cy="28918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5780700" y="3686176"/>
              <a:ext cx="364613" cy="161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5780470" y="2099965"/>
              <a:ext cx="364843"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p:nvPr/>
          </p:nvCxnSpPr>
          <p:spPr>
            <a:xfrm rot="5400000">
              <a:off x="4100246" y="3755748"/>
              <a:ext cx="864866" cy="1235389"/>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1969203" y="6004128"/>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39" name="Rounded Rectangle 38"/>
            <p:cNvSpPr/>
            <p:nvPr/>
          </p:nvSpPr>
          <p:spPr>
            <a:xfrm>
              <a:off x="10186110" y="5494462"/>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40" name="Rounded Rectangle 39"/>
            <p:cNvSpPr/>
            <p:nvPr/>
          </p:nvSpPr>
          <p:spPr>
            <a:xfrm>
              <a:off x="8437465" y="1843790"/>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41" name="Rounded Rectangle 40"/>
            <p:cNvSpPr/>
            <p:nvPr/>
          </p:nvSpPr>
          <p:spPr>
            <a:xfrm>
              <a:off x="10767184" y="1843790"/>
              <a:ext cx="1439056" cy="509665"/>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42" name="Rounded Rectangle 41"/>
            <p:cNvSpPr/>
            <p:nvPr/>
          </p:nvSpPr>
          <p:spPr>
            <a:xfrm>
              <a:off x="10767184" y="2556858"/>
              <a:ext cx="1439056" cy="509665"/>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43" name="Elbow Connector 42"/>
            <p:cNvCxnSpPr>
              <a:endCxn id="42" idx="1"/>
            </p:cNvCxnSpPr>
            <p:nvPr/>
          </p:nvCxnSpPr>
          <p:spPr>
            <a:xfrm>
              <a:off x="9876520" y="2098622"/>
              <a:ext cx="890664" cy="713068"/>
            </a:xfrm>
            <a:prstGeom prst="bentConnector3">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endCxn id="41" idx="1"/>
            </p:cNvCxnSpPr>
            <p:nvPr/>
          </p:nvCxnSpPr>
          <p:spPr>
            <a:xfrm>
              <a:off x="9876520" y="2098622"/>
              <a:ext cx="890664" cy="0"/>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p:cNvSpPr/>
            <p:nvPr/>
          </p:nvSpPr>
          <p:spPr>
            <a:xfrm>
              <a:off x="382526" y="5472896"/>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46" name="Elbow Connector 45"/>
            <p:cNvCxnSpPr/>
            <p:nvPr/>
          </p:nvCxnSpPr>
          <p:spPr>
            <a:xfrm rot="10800000" flipV="1">
              <a:off x="1102055" y="4805874"/>
              <a:ext cx="1373875" cy="667021"/>
            </a:xfrm>
            <a:prstGeom prst="bentConnector2">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flipV="1">
              <a:off x="5150143" y="2354798"/>
              <a:ext cx="230" cy="107654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p:nvPr/>
          </p:nvCxnSpPr>
          <p:spPr>
            <a:xfrm rot="16200000" flipH="1">
              <a:off x="6346490" y="1909674"/>
              <a:ext cx="688587" cy="6990653"/>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p:nvPr/>
          </p:nvCxnSpPr>
          <p:spPr>
            <a:xfrm rot="5400000">
              <a:off x="2470384" y="5279055"/>
              <a:ext cx="943420" cy="506726"/>
            </a:xfrm>
            <a:prstGeom prst="bentConnector3">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p:cNvCxnSpPr/>
            <p:nvPr/>
          </p:nvCxnSpPr>
          <p:spPr>
            <a:xfrm flipV="1">
              <a:off x="3914984" y="2098623"/>
              <a:ext cx="4522481" cy="2707252"/>
            </a:xfrm>
            <a:prstGeom prst="bentConnector3">
              <a:avLst>
                <a:gd name="adj1" fmla="val 83112"/>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Rounded Rectangle 50"/>
            <p:cNvSpPr/>
            <p:nvPr/>
          </p:nvSpPr>
          <p:spPr>
            <a:xfrm>
              <a:off x="10186110" y="4629718"/>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52" name="Straight Arrow Connector 51"/>
            <p:cNvCxnSpPr/>
            <p:nvPr/>
          </p:nvCxnSpPr>
          <p:spPr>
            <a:xfrm flipV="1">
              <a:off x="10905638" y="5139384"/>
              <a:ext cx="0" cy="35507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988552" y="758952"/>
            <a:ext cx="2948869" cy="5760720"/>
          </a:xfrm>
          <a:prstGeom prst="rect">
            <a:avLst/>
          </a:prstGeom>
        </p:spPr>
      </p:pic>
    </p:spTree>
    <p:extLst>
      <p:ext uri="{BB962C8B-B14F-4D97-AF65-F5344CB8AC3E}">
        <p14:creationId xmlns:p14="http://schemas.microsoft.com/office/powerpoint/2010/main" val="16756752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237915"/>
            <a:ext cx="10515600" cy="867327"/>
          </a:xfrm>
        </p:spPr>
        <p:txBody>
          <a:bodyPr/>
          <a:lstStyle/>
          <a:p>
            <a:r>
              <a:rPr lang="en-US" dirty="0" smtClean="0">
                <a:solidFill>
                  <a:srgbClr val="81A936"/>
                </a:solidFill>
              </a:rPr>
              <a:t>VI. </a:t>
            </a:r>
            <a:r>
              <a:rPr lang="en-US" dirty="0" smtClean="0"/>
              <a:t>Appendix</a:t>
            </a:r>
            <a:endParaRPr lang="en-US" dirty="0"/>
          </a:p>
        </p:txBody>
      </p:sp>
      <p:sp>
        <p:nvSpPr>
          <p:cNvPr id="4" name="Date Placeholder 3"/>
          <p:cNvSpPr>
            <a:spLocks noGrp="1"/>
          </p:cNvSpPr>
          <p:nvPr>
            <p:ph type="dt" sz="half" idx="10"/>
          </p:nvPr>
        </p:nvSpPr>
        <p:spPr/>
        <p:txBody>
          <a:bodyPr/>
          <a:lstStyle/>
          <a:p>
            <a:fld id="{F8F89979-95F9-4846-9E56-9554349EEBD3}" type="datetime3">
              <a:rPr lang="en-US" smtClean="0"/>
              <a:t>8 March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63</a:t>
            </a:fld>
            <a:endParaRPr lang="en-US" dirty="0"/>
          </a:p>
        </p:txBody>
      </p:sp>
    </p:spTree>
    <p:extLst>
      <p:ext uri="{BB962C8B-B14F-4D97-AF65-F5344CB8AC3E}">
        <p14:creationId xmlns:p14="http://schemas.microsoft.com/office/powerpoint/2010/main" val="4560570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 I: Mobile Phone Usage</a:t>
            </a:r>
            <a:endParaRPr lang="en-US" dirty="0"/>
          </a:p>
        </p:txBody>
      </p:sp>
      <p:sp>
        <p:nvSpPr>
          <p:cNvPr id="3" name="Content Placeholder 2"/>
          <p:cNvSpPr>
            <a:spLocks noGrp="1"/>
          </p:cNvSpPr>
          <p:nvPr>
            <p:ph idx="1"/>
          </p:nvPr>
        </p:nvSpPr>
        <p:spPr/>
        <p:txBody>
          <a:bodyPr/>
          <a:lstStyle/>
          <a:p>
            <a:pPr>
              <a:lnSpc>
                <a:spcPct val="100000"/>
              </a:lnSpc>
              <a:spcBef>
                <a:spcPts val="0"/>
              </a:spcBef>
            </a:pPr>
            <a:r>
              <a:rPr lang="en-US" dirty="0" smtClean="0"/>
              <a:t>Android market share: </a:t>
            </a:r>
            <a:r>
              <a:rPr lang="en-US" dirty="0" smtClean="0">
                <a:latin typeface="Roboto" charset="0"/>
                <a:ea typeface="Roboto" charset="0"/>
                <a:cs typeface="Roboto" charset="0"/>
              </a:rPr>
              <a:t>52.7%</a:t>
            </a:r>
          </a:p>
          <a:p>
            <a:pPr>
              <a:lnSpc>
                <a:spcPct val="100000"/>
              </a:lnSpc>
              <a:spcBef>
                <a:spcPts val="0"/>
              </a:spcBef>
            </a:pPr>
            <a:r>
              <a:rPr lang="en-US" dirty="0" smtClean="0"/>
              <a:t>Apple: </a:t>
            </a:r>
            <a:r>
              <a:rPr lang="en-US" dirty="0" smtClean="0">
                <a:latin typeface="Roboto" charset="0"/>
                <a:ea typeface="Roboto" charset="0"/>
                <a:cs typeface="Roboto" charset="0"/>
              </a:rPr>
              <a:t>43.9%</a:t>
            </a:r>
          </a:p>
          <a:p>
            <a:pPr>
              <a:lnSpc>
                <a:spcPct val="100000"/>
              </a:lnSpc>
              <a:spcBef>
                <a:spcPts val="0"/>
              </a:spcBef>
            </a:pPr>
            <a:r>
              <a:rPr lang="en-US" dirty="0" smtClean="0"/>
              <a:t>Smartphone US Market: </a:t>
            </a:r>
            <a:r>
              <a:rPr lang="en-US" dirty="0" smtClean="0">
                <a:latin typeface="Roboto" charset="0"/>
                <a:ea typeface="Roboto" charset="0"/>
                <a:cs typeface="Roboto" charset="0"/>
              </a:rPr>
              <a:t>79.3%</a:t>
            </a:r>
          </a:p>
          <a:p>
            <a:pPr>
              <a:lnSpc>
                <a:spcPct val="100000"/>
              </a:lnSpc>
              <a:spcBef>
                <a:spcPts val="0"/>
              </a:spcBef>
            </a:pPr>
            <a:r>
              <a:rPr lang="en-US" dirty="0" smtClean="0"/>
              <a:t>WA State pop: 7M * .79 = </a:t>
            </a:r>
            <a:r>
              <a:rPr lang="en-US" dirty="0" smtClean="0">
                <a:latin typeface="Roboto" charset="0"/>
                <a:ea typeface="Roboto" charset="0"/>
                <a:cs typeface="Roboto" charset="0"/>
              </a:rPr>
              <a:t>5.53M drivers w/ smartphone</a:t>
            </a:r>
          </a:p>
        </p:txBody>
      </p:sp>
      <p:sp>
        <p:nvSpPr>
          <p:cNvPr id="4" name="Date Placeholder 3"/>
          <p:cNvSpPr>
            <a:spLocks noGrp="1"/>
          </p:cNvSpPr>
          <p:nvPr>
            <p:ph type="dt" sz="half" idx="10"/>
          </p:nvPr>
        </p:nvSpPr>
        <p:spPr/>
        <p:txBody>
          <a:bodyPr/>
          <a:lstStyle/>
          <a:p>
            <a:fld id="{D1FBB1A4-ABE4-8D48-B24B-3C45846E3114}" type="datetime3">
              <a:rPr lang="en-US" smtClean="0"/>
              <a:t>8 March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64</a:t>
            </a:fld>
            <a:endParaRPr lang="en-US" dirty="0"/>
          </a:p>
        </p:txBody>
      </p:sp>
    </p:spTree>
    <p:extLst>
      <p:ext uri="{BB962C8B-B14F-4D97-AF65-F5344CB8AC3E}">
        <p14:creationId xmlns:p14="http://schemas.microsoft.com/office/powerpoint/2010/main" val="50471771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 II: WIFI only on iOS OBD-II drawback</a:t>
            </a:r>
            <a:endParaRPr lang="en-US" dirty="0"/>
          </a:p>
        </p:txBody>
      </p:sp>
      <p:sp>
        <p:nvSpPr>
          <p:cNvPr id="3" name="Content Placeholder 2"/>
          <p:cNvSpPr>
            <a:spLocks noGrp="1"/>
          </p:cNvSpPr>
          <p:nvPr>
            <p:ph idx="1"/>
          </p:nvPr>
        </p:nvSpPr>
        <p:spPr/>
        <p:txBody>
          <a:bodyPr/>
          <a:lstStyle/>
          <a:p>
            <a:r>
              <a:rPr lang="en-US" dirty="0" smtClean="0"/>
              <a:t>OBD-II Advantages</a:t>
            </a:r>
            <a:r>
              <a:rPr lang="en-US" dirty="0"/>
              <a:t>:</a:t>
            </a:r>
          </a:p>
          <a:p>
            <a:pPr lvl="1"/>
            <a:r>
              <a:rPr lang="en-US" dirty="0"/>
              <a:t>Available to 100% of drivers in WA state</a:t>
            </a:r>
          </a:p>
          <a:p>
            <a:pPr lvl="1"/>
            <a:r>
              <a:rPr lang="en-US" dirty="0"/>
              <a:t>Cheap hardware component</a:t>
            </a:r>
          </a:p>
          <a:p>
            <a:r>
              <a:rPr lang="en-US" dirty="0"/>
              <a:t>Disadvantages:</a:t>
            </a:r>
          </a:p>
          <a:p>
            <a:pPr lvl="1"/>
            <a:r>
              <a:rPr lang="en-US" dirty="0"/>
              <a:t>Requires hardware component</a:t>
            </a:r>
          </a:p>
          <a:p>
            <a:pPr lvl="1"/>
            <a:r>
              <a:rPr lang="en-US" dirty="0">
                <a:latin typeface="Roboto" charset="0"/>
                <a:ea typeface="Roboto" charset="0"/>
                <a:cs typeface="Roboto" charset="0"/>
              </a:rPr>
              <a:t>iOS cannot connect via Bluetooth (WIFI only): </a:t>
            </a:r>
            <a:r>
              <a:rPr lang="en-US" sz="2000" dirty="0">
                <a:hlinkClick r:id="rId2"/>
              </a:rPr>
              <a:t>https://www.lifewire.com/elm327-iphone-adapter-doesnt-work-534643</a:t>
            </a:r>
            <a:endParaRPr lang="en-US" sz="2000" dirty="0"/>
          </a:p>
          <a:p>
            <a:pPr lvl="1"/>
            <a:endParaRPr lang="en-US" sz="2000" dirty="0"/>
          </a:p>
          <a:p>
            <a:r>
              <a:rPr lang="en-US" dirty="0">
                <a:latin typeface="Roboto" charset="0"/>
                <a:ea typeface="Roboto" charset="0"/>
                <a:cs typeface="Roboto" charset="0"/>
              </a:rPr>
              <a:t>Question: </a:t>
            </a:r>
            <a:r>
              <a:rPr lang="en-US" dirty="0"/>
              <a:t>how does WIFI connection with iOS affect normal phone operations? Can I still browse the web while connected to OBD-II WIFI network?</a:t>
            </a:r>
          </a:p>
          <a:p>
            <a:r>
              <a:rPr lang="en-US" dirty="0"/>
              <a:t>Alternative to </a:t>
            </a:r>
            <a:r>
              <a:rPr lang="en-US" dirty="0" smtClean="0"/>
              <a:t>Bluetooth/WIFI</a:t>
            </a:r>
            <a:r>
              <a:rPr lang="en-US" dirty="0"/>
              <a:t>: lightning/USB cord?</a:t>
            </a:r>
          </a:p>
          <a:p>
            <a:endParaRPr lang="en-US" dirty="0"/>
          </a:p>
        </p:txBody>
      </p:sp>
      <p:sp>
        <p:nvSpPr>
          <p:cNvPr id="4" name="Date Placeholder 3"/>
          <p:cNvSpPr>
            <a:spLocks noGrp="1"/>
          </p:cNvSpPr>
          <p:nvPr>
            <p:ph type="dt" sz="half" idx="10"/>
          </p:nvPr>
        </p:nvSpPr>
        <p:spPr/>
        <p:txBody>
          <a:bodyPr/>
          <a:lstStyle/>
          <a:p>
            <a:fld id="{4041E264-2E1E-9744-9A97-F73FB735399E}" type="datetime3">
              <a:rPr lang="en-US" smtClean="0"/>
              <a:t>8 March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65</a:t>
            </a:fld>
            <a:endParaRPr lang="en-US" dirty="0"/>
          </a:p>
        </p:txBody>
      </p:sp>
    </p:spTree>
    <p:extLst>
      <p:ext uri="{BB962C8B-B14F-4D97-AF65-F5344CB8AC3E}">
        <p14:creationId xmlns:p14="http://schemas.microsoft.com/office/powerpoint/2010/main" val="11657985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 III: Open-source OBD-II Hardware</a:t>
            </a:r>
            <a:endParaRPr lang="en-US" dirty="0"/>
          </a:p>
        </p:txBody>
      </p:sp>
      <p:sp>
        <p:nvSpPr>
          <p:cNvPr id="4" name="Date Placeholder 3"/>
          <p:cNvSpPr>
            <a:spLocks noGrp="1"/>
          </p:cNvSpPr>
          <p:nvPr>
            <p:ph type="dt" sz="half" idx="10"/>
          </p:nvPr>
        </p:nvSpPr>
        <p:spPr/>
        <p:txBody>
          <a:bodyPr/>
          <a:lstStyle/>
          <a:p>
            <a:fld id="{53EDFE5D-5C1B-8744-959D-91736270BE23}" type="datetime3">
              <a:rPr lang="en-US" smtClean="0"/>
              <a:t>8 March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66</a:t>
            </a:fld>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38200" y="1258255"/>
            <a:ext cx="2896434" cy="2896434"/>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52682" y="1232452"/>
            <a:ext cx="2743200" cy="2743200"/>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836651" y="1825417"/>
            <a:ext cx="2291098" cy="2291098"/>
          </a:xfrm>
          <a:prstGeom prst="rect">
            <a:avLst/>
          </a:prstGeom>
        </p:spPr>
      </p:pic>
      <p:sp>
        <p:nvSpPr>
          <p:cNvPr id="11" name="Content Placeholder 2"/>
          <p:cNvSpPr txBox="1">
            <a:spLocks/>
          </p:cNvSpPr>
          <p:nvPr/>
        </p:nvSpPr>
        <p:spPr>
          <a:xfrm>
            <a:off x="838200" y="1351722"/>
            <a:ext cx="10515600" cy="4825241"/>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Lots on </a:t>
            </a:r>
            <a:r>
              <a:rPr lang="en-US" dirty="0" smtClean="0">
                <a:hlinkClick r:id="rId5" invalidUrl="https://www.amazon.com/gp/search/?ie=UTF8&amp;camp=1789&amp;creative=9325&amp;index=aps&amp;keywords=bluetooth OBD&amp;linkCode=ur2&amp;tag=dash04b-20&amp;linkId=M6O6T6HO74IYIXUJ"/>
              </a:rPr>
              <a:t>Amazon</a:t>
            </a:r>
            <a:endParaRPr lang="en-US" dirty="0" smtClean="0"/>
          </a:p>
          <a:p>
            <a:endParaRPr lang="en-US" dirty="0" smtClean="0"/>
          </a:p>
        </p:txBody>
      </p:sp>
      <p:sp>
        <p:nvSpPr>
          <p:cNvPr id="12" name="TextBox 11"/>
          <p:cNvSpPr txBox="1"/>
          <p:nvPr/>
        </p:nvSpPr>
        <p:spPr>
          <a:xfrm>
            <a:off x="838200" y="3975652"/>
            <a:ext cx="3200400" cy="1938992"/>
          </a:xfrm>
          <a:prstGeom prst="rect">
            <a:avLst/>
          </a:prstGeom>
          <a:noFill/>
        </p:spPr>
        <p:txBody>
          <a:bodyPr wrap="square" rtlCol="0">
            <a:spAutoFit/>
          </a:bodyPr>
          <a:lstStyle/>
          <a:p>
            <a:pPr>
              <a:buClr>
                <a:srgbClr val="81A936"/>
              </a:buClr>
            </a:pPr>
            <a:r>
              <a:rPr lang="en-US" sz="2400" dirty="0" smtClean="0">
                <a:solidFill>
                  <a:srgbClr val="81A936"/>
                </a:solidFill>
                <a:latin typeface="Roboto" charset="0"/>
                <a:ea typeface="Roboto" charset="0"/>
                <a:cs typeface="Roboto" charset="0"/>
                <a:hlinkClick r:id="rId6"/>
              </a:rPr>
              <a:t>SKENOY</a:t>
            </a:r>
            <a:endParaRPr lang="en-US" sz="2400" dirty="0" smtClean="0">
              <a:solidFill>
                <a:srgbClr val="81A936"/>
              </a:solidFill>
              <a:latin typeface="Roboto" charset="0"/>
              <a:ea typeface="Roboto" charset="0"/>
              <a:cs typeface="Roboto" charset="0"/>
            </a:endParaRPr>
          </a:p>
          <a:p>
            <a:pPr marL="285750" indent="-285750">
              <a:buClr>
                <a:srgbClr val="81A936"/>
              </a:buClr>
              <a:buFont typeface="Arial" charset="0"/>
              <a:buChar char="•"/>
            </a:pPr>
            <a:r>
              <a:rPr lang="en-US" sz="2400" dirty="0" smtClean="0">
                <a:latin typeface="Roboto Light" charset="0"/>
                <a:ea typeface="Roboto Light" charset="0"/>
                <a:cs typeface="Roboto Light" charset="0"/>
              </a:rPr>
              <a:t>Bluetooth for Android </a:t>
            </a:r>
            <a:r>
              <a:rPr lang="en-US" sz="2400" dirty="0" smtClean="0">
                <a:latin typeface="Roboto" charset="0"/>
                <a:ea typeface="Roboto" charset="0"/>
                <a:cs typeface="Roboto" charset="0"/>
              </a:rPr>
              <a:t>$13.29</a:t>
            </a:r>
          </a:p>
          <a:p>
            <a:pPr marL="285750" indent="-285750">
              <a:buClr>
                <a:srgbClr val="81A936"/>
              </a:buClr>
              <a:buFont typeface="Arial" charset="0"/>
              <a:buChar char="•"/>
            </a:pPr>
            <a:r>
              <a:rPr lang="en-US" sz="2400" dirty="0" smtClean="0">
                <a:latin typeface="Roboto Light" charset="0"/>
                <a:ea typeface="Roboto Light" charset="0"/>
                <a:cs typeface="Roboto Light" charset="0"/>
              </a:rPr>
              <a:t>WIFI for iOS </a:t>
            </a:r>
            <a:r>
              <a:rPr lang="en-US" sz="2400" dirty="0" smtClean="0">
                <a:latin typeface="Roboto" charset="0"/>
                <a:ea typeface="Roboto" charset="0"/>
                <a:cs typeface="Roboto" charset="0"/>
              </a:rPr>
              <a:t>$18.98</a:t>
            </a:r>
          </a:p>
          <a:p>
            <a:pPr marL="285750" indent="-285750">
              <a:buClr>
                <a:srgbClr val="81A936"/>
              </a:buClr>
              <a:buFont typeface="Arial" charset="0"/>
              <a:buChar char="•"/>
            </a:pPr>
            <a:endParaRPr lang="en-US" sz="2400" dirty="0">
              <a:latin typeface="Roboto Light" charset="0"/>
              <a:ea typeface="Roboto Light" charset="0"/>
              <a:cs typeface="Roboto Light" charset="0"/>
            </a:endParaRPr>
          </a:p>
        </p:txBody>
      </p:sp>
      <p:sp>
        <p:nvSpPr>
          <p:cNvPr id="13" name="TextBox 12"/>
          <p:cNvSpPr txBox="1"/>
          <p:nvPr/>
        </p:nvSpPr>
        <p:spPr>
          <a:xfrm>
            <a:off x="4685443" y="3975652"/>
            <a:ext cx="3200400" cy="1938992"/>
          </a:xfrm>
          <a:prstGeom prst="rect">
            <a:avLst/>
          </a:prstGeom>
          <a:noFill/>
        </p:spPr>
        <p:txBody>
          <a:bodyPr wrap="square" rtlCol="0">
            <a:spAutoFit/>
          </a:bodyPr>
          <a:lstStyle/>
          <a:p>
            <a:pPr>
              <a:buClr>
                <a:srgbClr val="81A936"/>
              </a:buClr>
            </a:pPr>
            <a:r>
              <a:rPr lang="en-US" sz="2400" dirty="0" smtClean="0">
                <a:solidFill>
                  <a:srgbClr val="81A936"/>
                </a:solidFill>
                <a:latin typeface="Roboto" charset="0"/>
                <a:ea typeface="Roboto" charset="0"/>
                <a:cs typeface="Roboto" charset="0"/>
                <a:hlinkClick r:id="rId7"/>
              </a:rPr>
              <a:t>VeePeak</a:t>
            </a:r>
            <a:endParaRPr lang="en-US" sz="2400" smtClean="0">
              <a:solidFill>
                <a:srgbClr val="81A936"/>
              </a:solidFill>
              <a:latin typeface="Roboto" charset="0"/>
              <a:ea typeface="Roboto" charset="0"/>
              <a:cs typeface="Roboto" charset="0"/>
            </a:endParaRPr>
          </a:p>
          <a:p>
            <a:pPr marL="285750" indent="-285750">
              <a:buClr>
                <a:srgbClr val="81A936"/>
              </a:buClr>
              <a:buFont typeface="Arial" charset="0"/>
              <a:buChar char="•"/>
            </a:pPr>
            <a:r>
              <a:rPr lang="en-US" sz="2400" dirty="0" smtClean="0">
                <a:latin typeface="Roboto Light" charset="0"/>
                <a:ea typeface="Roboto Light" charset="0"/>
                <a:cs typeface="Roboto Light" charset="0"/>
              </a:rPr>
              <a:t>Bluetooth for Android </a:t>
            </a:r>
            <a:r>
              <a:rPr lang="en-US" sz="2400" dirty="0" smtClean="0">
                <a:latin typeface="Roboto" charset="0"/>
                <a:ea typeface="Roboto" charset="0"/>
                <a:cs typeface="Roboto" charset="0"/>
              </a:rPr>
              <a:t>$11.99</a:t>
            </a:r>
          </a:p>
          <a:p>
            <a:pPr marL="285750" indent="-285750">
              <a:buClr>
                <a:srgbClr val="81A936"/>
              </a:buClr>
              <a:buFont typeface="Arial" charset="0"/>
              <a:buChar char="•"/>
            </a:pPr>
            <a:r>
              <a:rPr lang="en-US" sz="2400" dirty="0" smtClean="0">
                <a:latin typeface="Roboto Light" charset="0"/>
                <a:ea typeface="Roboto Light" charset="0"/>
                <a:cs typeface="Roboto Light" charset="0"/>
              </a:rPr>
              <a:t>WIFI for iOS </a:t>
            </a:r>
            <a:r>
              <a:rPr lang="en-US" sz="2400" dirty="0" smtClean="0">
                <a:latin typeface="Roboto" charset="0"/>
                <a:ea typeface="Roboto" charset="0"/>
                <a:cs typeface="Roboto" charset="0"/>
              </a:rPr>
              <a:t>$16.99</a:t>
            </a:r>
          </a:p>
          <a:p>
            <a:pPr marL="285750" indent="-285750">
              <a:buClr>
                <a:srgbClr val="81A936"/>
              </a:buClr>
              <a:buFont typeface="Arial" charset="0"/>
              <a:buChar char="•"/>
            </a:pPr>
            <a:endParaRPr lang="en-US" sz="2400" dirty="0">
              <a:latin typeface="Roboto Light" charset="0"/>
              <a:ea typeface="Roboto Light" charset="0"/>
              <a:cs typeface="Roboto Light" charset="0"/>
            </a:endParaRPr>
          </a:p>
        </p:txBody>
      </p:sp>
      <p:sp>
        <p:nvSpPr>
          <p:cNvPr id="14" name="TextBox 13"/>
          <p:cNvSpPr txBox="1"/>
          <p:nvPr/>
        </p:nvSpPr>
        <p:spPr>
          <a:xfrm>
            <a:off x="8767482" y="3975652"/>
            <a:ext cx="3200400" cy="1938992"/>
          </a:xfrm>
          <a:prstGeom prst="rect">
            <a:avLst/>
          </a:prstGeom>
          <a:noFill/>
        </p:spPr>
        <p:txBody>
          <a:bodyPr wrap="square" rtlCol="0">
            <a:spAutoFit/>
          </a:bodyPr>
          <a:lstStyle/>
          <a:p>
            <a:pPr>
              <a:buClr>
                <a:srgbClr val="81A936"/>
              </a:buClr>
            </a:pPr>
            <a:r>
              <a:rPr lang="en-US" sz="2400" dirty="0" smtClean="0">
                <a:solidFill>
                  <a:srgbClr val="81A936"/>
                </a:solidFill>
                <a:latin typeface="Roboto" charset="0"/>
                <a:ea typeface="Roboto" charset="0"/>
                <a:cs typeface="Roboto" charset="0"/>
                <a:hlinkClick r:id="rId8"/>
              </a:rPr>
              <a:t>Panlong</a:t>
            </a:r>
            <a:endParaRPr lang="en-US" sz="2400" smtClean="0">
              <a:solidFill>
                <a:srgbClr val="81A936"/>
              </a:solidFill>
              <a:latin typeface="Roboto" charset="0"/>
              <a:ea typeface="Roboto" charset="0"/>
              <a:cs typeface="Roboto" charset="0"/>
            </a:endParaRPr>
          </a:p>
          <a:p>
            <a:pPr marL="285750" indent="-285750">
              <a:buClr>
                <a:srgbClr val="81A936"/>
              </a:buClr>
              <a:buFont typeface="Arial" charset="0"/>
              <a:buChar char="•"/>
            </a:pPr>
            <a:r>
              <a:rPr lang="en-US" sz="2400" dirty="0" smtClean="0">
                <a:latin typeface="Roboto Light" charset="0"/>
                <a:ea typeface="Roboto Light" charset="0"/>
                <a:cs typeface="Roboto Light" charset="0"/>
              </a:rPr>
              <a:t>Bluetooth for Android </a:t>
            </a:r>
            <a:r>
              <a:rPr lang="en-US" sz="2400" dirty="0" smtClean="0">
                <a:latin typeface="Roboto" charset="0"/>
                <a:ea typeface="Roboto" charset="0"/>
                <a:cs typeface="Roboto" charset="0"/>
              </a:rPr>
              <a:t>$12.99</a:t>
            </a:r>
          </a:p>
          <a:p>
            <a:pPr marL="285750" indent="-285750">
              <a:buClr>
                <a:srgbClr val="81A936"/>
              </a:buClr>
              <a:buFont typeface="Arial" charset="0"/>
              <a:buChar char="•"/>
            </a:pPr>
            <a:r>
              <a:rPr lang="en-US" sz="2400" dirty="0" smtClean="0">
                <a:latin typeface="Roboto Light" charset="0"/>
                <a:ea typeface="Roboto Light" charset="0"/>
                <a:cs typeface="Roboto Light" charset="0"/>
              </a:rPr>
              <a:t>WIFI for iOS </a:t>
            </a:r>
            <a:r>
              <a:rPr lang="en-US" sz="2400" dirty="0" smtClean="0">
                <a:latin typeface="Roboto" charset="0"/>
                <a:ea typeface="Roboto" charset="0"/>
                <a:cs typeface="Roboto" charset="0"/>
              </a:rPr>
              <a:t>$16.99</a:t>
            </a:r>
          </a:p>
          <a:p>
            <a:pPr marL="285750" indent="-285750">
              <a:buClr>
                <a:srgbClr val="81A936"/>
              </a:buClr>
              <a:buFont typeface="Arial" charset="0"/>
              <a:buChar char="•"/>
            </a:pPr>
            <a:endParaRPr lang="en-US" sz="2400" dirty="0">
              <a:latin typeface="Roboto Light" charset="0"/>
              <a:ea typeface="Roboto Light" charset="0"/>
              <a:cs typeface="Roboto Light" charset="0"/>
            </a:endParaRPr>
          </a:p>
        </p:txBody>
      </p:sp>
      <p:sp>
        <p:nvSpPr>
          <p:cNvPr id="15" name="Rounded Rectangle 14"/>
          <p:cNvSpPr/>
          <p:nvPr/>
        </p:nvSpPr>
        <p:spPr>
          <a:xfrm>
            <a:off x="702365" y="1825417"/>
            <a:ext cx="3445565" cy="3873018"/>
          </a:xfrm>
          <a:prstGeom prst="roundRect">
            <a:avLst>
              <a:gd name="adj" fmla="val 5898"/>
            </a:avLst>
          </a:prstGeom>
          <a:noFill/>
          <a:ln w="57150">
            <a:solidFill>
              <a:srgbClr val="81A9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ontent Placeholder 2"/>
          <p:cNvSpPr txBox="1">
            <a:spLocks/>
          </p:cNvSpPr>
          <p:nvPr/>
        </p:nvSpPr>
        <p:spPr>
          <a:xfrm>
            <a:off x="1374949" y="5830185"/>
            <a:ext cx="3310494" cy="474739"/>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smtClean="0"/>
              <a:t>Purchased</a:t>
            </a:r>
          </a:p>
        </p:txBody>
      </p:sp>
    </p:spTree>
    <p:extLst>
      <p:ext uri="{BB962C8B-B14F-4D97-AF65-F5344CB8AC3E}">
        <p14:creationId xmlns:p14="http://schemas.microsoft.com/office/powerpoint/2010/main" val="1309580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Working Agreement</a:t>
            </a:r>
            <a:endParaRPr lang="en-US" dirty="0"/>
          </a:p>
        </p:txBody>
      </p:sp>
      <p:sp>
        <p:nvSpPr>
          <p:cNvPr id="3" name="Content Placeholder 2"/>
          <p:cNvSpPr>
            <a:spLocks noGrp="1"/>
          </p:cNvSpPr>
          <p:nvPr>
            <p:ph idx="1"/>
          </p:nvPr>
        </p:nvSpPr>
        <p:spPr>
          <a:xfrm>
            <a:off x="528919" y="1351722"/>
            <a:ext cx="3411071" cy="4825241"/>
          </a:xfrm>
          <a:ln>
            <a:noFill/>
          </a:ln>
        </p:spPr>
        <p:txBody>
          <a:bodyPr/>
          <a:lstStyle/>
          <a:p>
            <a:pPr marL="0" indent="0">
              <a:buNone/>
            </a:pPr>
            <a:r>
              <a:rPr lang="en-US" sz="2400" dirty="0" smtClean="0">
                <a:solidFill>
                  <a:srgbClr val="81A936"/>
                </a:solidFill>
                <a:latin typeface="Roboto" charset="0"/>
                <a:ea typeface="Roboto" charset="0"/>
                <a:cs typeface="Roboto" charset="0"/>
              </a:rPr>
              <a:t>Goal</a:t>
            </a:r>
          </a:p>
          <a:p>
            <a:pPr marL="514350" indent="-514350" fontAlgn="base">
              <a:buFont typeface="+mj-lt"/>
              <a:buAutoNum type="arabicPeriod"/>
            </a:pPr>
            <a:r>
              <a:rPr lang="en-US" sz="1800" dirty="0"/>
              <a:t>Create a proof of concept for a distance-based road usage charge. </a:t>
            </a:r>
          </a:p>
          <a:p>
            <a:pPr marL="514350" indent="-514350" fontAlgn="base">
              <a:buFont typeface="+mj-lt"/>
              <a:buAutoNum type="arabicPeriod"/>
            </a:pPr>
            <a:r>
              <a:rPr lang="en-US" sz="1800" dirty="0"/>
              <a:t>Produce all deliverables in a timely manner.</a:t>
            </a:r>
          </a:p>
          <a:p>
            <a:pPr marL="514350" indent="-514350" fontAlgn="base">
              <a:buFont typeface="+mj-lt"/>
              <a:buAutoNum type="arabicPeriod"/>
            </a:pPr>
            <a:r>
              <a:rPr lang="en-US" sz="1800" dirty="0"/>
              <a:t>Be respectful and helpful in a professional manner. </a:t>
            </a:r>
          </a:p>
          <a:p>
            <a:pPr marL="514350" indent="-514350" fontAlgn="base">
              <a:buFont typeface="+mj-lt"/>
              <a:buAutoNum type="arabicPeriod"/>
            </a:pPr>
            <a:r>
              <a:rPr lang="en-US" sz="1800" dirty="0"/>
              <a:t>Learn more about transit technology and software development.</a:t>
            </a:r>
          </a:p>
          <a:p>
            <a:pPr marL="514350" indent="-514350" fontAlgn="base">
              <a:buFont typeface="+mj-lt"/>
              <a:buAutoNum type="arabicPeriod"/>
            </a:pPr>
            <a:r>
              <a:rPr lang="en-US" sz="1800" dirty="0"/>
              <a:t>Gain experience working with a sponsor client</a:t>
            </a:r>
          </a:p>
          <a:p>
            <a:endParaRPr lang="en-US" dirty="0"/>
          </a:p>
        </p:txBody>
      </p:sp>
      <p:sp>
        <p:nvSpPr>
          <p:cNvPr id="4" name="Date Placeholder 3"/>
          <p:cNvSpPr>
            <a:spLocks noGrp="1"/>
          </p:cNvSpPr>
          <p:nvPr>
            <p:ph type="dt" sz="half" idx="10"/>
          </p:nvPr>
        </p:nvSpPr>
        <p:spPr/>
        <p:txBody>
          <a:bodyPr/>
          <a:lstStyle/>
          <a:p>
            <a:fld id="{385E3818-D624-644E-B734-959F0AE67221}" type="datetime3">
              <a:rPr lang="en-US" smtClean="0"/>
              <a:pPr/>
              <a:t>8 March 2017</a:t>
            </a:fld>
            <a:endParaRPr lang="en-US" dirty="0"/>
          </a:p>
        </p:txBody>
      </p:sp>
      <p:sp>
        <p:nvSpPr>
          <p:cNvPr id="5" name="Footer Placeholder 4"/>
          <p:cNvSpPr>
            <a:spLocks noGrp="1"/>
          </p:cNvSpPr>
          <p:nvPr>
            <p:ph type="ftr" sz="quarter" idx="11"/>
          </p:nvPr>
        </p:nvSpPr>
        <p:spPr/>
        <p:txBody>
          <a:bodyPr/>
          <a:lstStyle/>
          <a:p>
            <a:r>
              <a:rPr lang="en-US" dirty="0"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7</a:t>
            </a:fld>
            <a:endParaRPr lang="en-US" dirty="0"/>
          </a:p>
        </p:txBody>
      </p:sp>
      <p:sp>
        <p:nvSpPr>
          <p:cNvPr id="7" name="Content Placeholder 2"/>
          <p:cNvSpPr txBox="1">
            <a:spLocks/>
          </p:cNvSpPr>
          <p:nvPr/>
        </p:nvSpPr>
        <p:spPr>
          <a:xfrm>
            <a:off x="5199529" y="1351722"/>
            <a:ext cx="3411071" cy="4825241"/>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p>
        </p:txBody>
      </p:sp>
      <p:sp>
        <p:nvSpPr>
          <p:cNvPr id="9" name="Content Placeholder 2"/>
          <p:cNvSpPr txBox="1">
            <a:spLocks/>
          </p:cNvSpPr>
          <p:nvPr/>
        </p:nvSpPr>
        <p:spPr>
          <a:xfrm>
            <a:off x="4359090" y="1351722"/>
            <a:ext cx="3411071" cy="4825241"/>
          </a:xfrm>
          <a:prstGeom prst="rect">
            <a:avLst/>
          </a:prstGeom>
          <a:ln>
            <a:noFill/>
          </a:ln>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lang="en-US" sz="2400" dirty="0" smtClean="0">
                <a:solidFill>
                  <a:srgbClr val="81A936"/>
                </a:solidFill>
                <a:latin typeface="Roboto" charset="0"/>
                <a:ea typeface="Roboto" charset="0"/>
                <a:cs typeface="Roboto" charset="0"/>
              </a:rPr>
              <a:t>Purpose</a:t>
            </a:r>
          </a:p>
          <a:p>
            <a:pPr marL="0" lvl="0" indent="0">
              <a:lnSpc>
                <a:spcPct val="100000"/>
              </a:lnSpc>
              <a:spcBef>
                <a:spcPts val="0"/>
              </a:spcBef>
              <a:buClrTx/>
              <a:buNone/>
            </a:pPr>
            <a:r>
              <a:rPr lang="en-US" sz="1800" dirty="0"/>
              <a:t>Successfully execute a long term project and gain real world experience on how comprehensive projects are carried out and delivered</a:t>
            </a:r>
            <a:r>
              <a:rPr lang="en-US" sz="1800" dirty="0" smtClean="0"/>
              <a:t>.</a:t>
            </a:r>
          </a:p>
          <a:p>
            <a:pPr marL="0" lvl="0" indent="0">
              <a:lnSpc>
                <a:spcPct val="100000"/>
              </a:lnSpc>
              <a:spcBef>
                <a:spcPts val="0"/>
              </a:spcBef>
              <a:buClrTx/>
              <a:buNone/>
            </a:pPr>
            <a:endParaRPr lang="en-US" sz="1800" dirty="0" smtClean="0"/>
          </a:p>
          <a:p>
            <a:pPr marL="0" lvl="0" indent="0">
              <a:lnSpc>
                <a:spcPct val="100000"/>
              </a:lnSpc>
              <a:spcBef>
                <a:spcPts val="0"/>
              </a:spcBef>
              <a:buClrTx/>
              <a:buNone/>
            </a:pPr>
            <a:r>
              <a:rPr lang="en-US" sz="2400" dirty="0" smtClean="0">
                <a:solidFill>
                  <a:srgbClr val="81A936"/>
                </a:solidFill>
                <a:latin typeface="Roboto" charset="0"/>
                <a:ea typeface="Roboto" charset="0"/>
                <a:cs typeface="Roboto" charset="0"/>
              </a:rPr>
              <a:t>Outcome</a:t>
            </a:r>
          </a:p>
          <a:p>
            <a:pPr marL="0" lvl="0" indent="0">
              <a:lnSpc>
                <a:spcPct val="100000"/>
              </a:lnSpc>
              <a:spcBef>
                <a:spcPts val="0"/>
              </a:spcBef>
              <a:buClrTx/>
              <a:buNone/>
            </a:pPr>
            <a:r>
              <a:rPr lang="en-US" sz="1800" dirty="0"/>
              <a:t>To develop a prototype/ proof of concept testing the feasibility of a long-term driver mileage tracking solution. The results of our prototype will influence the replacement of the Washington State gas tax to increase revenue.</a:t>
            </a:r>
          </a:p>
        </p:txBody>
      </p:sp>
      <p:sp>
        <p:nvSpPr>
          <p:cNvPr id="10" name="Content Placeholder 2"/>
          <p:cNvSpPr txBox="1">
            <a:spLocks/>
          </p:cNvSpPr>
          <p:nvPr/>
        </p:nvSpPr>
        <p:spPr>
          <a:xfrm>
            <a:off x="8189260" y="1351722"/>
            <a:ext cx="3411071" cy="4825241"/>
          </a:xfrm>
          <a:prstGeom prst="rect">
            <a:avLst/>
          </a:prstGeom>
          <a:ln>
            <a:noFill/>
          </a:ln>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dirty="0" smtClean="0">
                <a:solidFill>
                  <a:srgbClr val="81A936"/>
                </a:solidFill>
                <a:latin typeface="Roboto" charset="0"/>
                <a:ea typeface="Roboto" charset="0"/>
                <a:cs typeface="Roboto" charset="0"/>
              </a:rPr>
              <a:t>Conflict Resolution</a:t>
            </a:r>
          </a:p>
          <a:p>
            <a:pPr marL="0" indent="0">
              <a:buNone/>
            </a:pPr>
            <a:r>
              <a:rPr lang="en-US" sz="1800" dirty="0" smtClean="0"/>
              <a:t>Each team member will:</a:t>
            </a:r>
          </a:p>
          <a:p>
            <a:pPr marL="514350" indent="-514350" fontAlgn="base">
              <a:buFont typeface="+mj-lt"/>
              <a:buAutoNum type="arabicPeriod"/>
            </a:pPr>
            <a:r>
              <a:rPr lang="en-US" sz="1800" dirty="0" smtClean="0"/>
              <a:t>Hold themselves </a:t>
            </a:r>
            <a:r>
              <a:rPr lang="en-US" sz="1800" b="1" dirty="0"/>
              <a:t>responsible</a:t>
            </a:r>
            <a:r>
              <a:rPr lang="en-US" sz="1800" dirty="0"/>
              <a:t> for their work so that they can then </a:t>
            </a:r>
            <a:r>
              <a:rPr lang="en-US" sz="1800" b="1" dirty="0"/>
              <a:t>rely </a:t>
            </a:r>
            <a:r>
              <a:rPr lang="en-US" sz="1800" dirty="0"/>
              <a:t>on group members to do the same</a:t>
            </a:r>
          </a:p>
          <a:p>
            <a:pPr marL="514350" indent="-514350" fontAlgn="base">
              <a:buFont typeface="+mj-lt"/>
              <a:buAutoNum type="arabicPeriod"/>
            </a:pPr>
            <a:r>
              <a:rPr lang="en-US" sz="1800" b="1" dirty="0"/>
              <a:t>R</a:t>
            </a:r>
            <a:r>
              <a:rPr lang="en-US" sz="1800" b="1" dirty="0" smtClean="0"/>
              <a:t>espect </a:t>
            </a:r>
            <a:r>
              <a:rPr lang="en-US" sz="1800" dirty="0"/>
              <a:t>one another we can form deeper </a:t>
            </a:r>
            <a:r>
              <a:rPr lang="en-US" sz="1800" b="1" dirty="0"/>
              <a:t>relationships </a:t>
            </a:r>
            <a:r>
              <a:rPr lang="en-US" sz="1800" dirty="0"/>
              <a:t>with each other (thus improving the quality of work)</a:t>
            </a:r>
          </a:p>
          <a:p>
            <a:pPr marL="514350" indent="-514350">
              <a:buFont typeface="+mj-lt"/>
              <a:buAutoNum type="arabicPeriod"/>
            </a:pPr>
            <a:r>
              <a:rPr lang="en-US" sz="1800" dirty="0"/>
              <a:t>If we </a:t>
            </a:r>
            <a:r>
              <a:rPr lang="en-US" sz="1800" b="1" dirty="0"/>
              <a:t>have</a:t>
            </a:r>
            <a:r>
              <a:rPr lang="en-US" sz="1800" dirty="0"/>
              <a:t> conflicts we can then take a step back and </a:t>
            </a:r>
            <a:r>
              <a:rPr lang="en-US" sz="1800" b="1" dirty="0"/>
              <a:t>reflect</a:t>
            </a:r>
            <a:r>
              <a:rPr lang="en-US" sz="1800" dirty="0"/>
              <a:t> on where and how the conflict started</a:t>
            </a:r>
          </a:p>
        </p:txBody>
      </p:sp>
      <p:sp>
        <p:nvSpPr>
          <p:cNvPr id="11" name="TextBox 10"/>
          <p:cNvSpPr txBox="1"/>
          <p:nvPr/>
        </p:nvSpPr>
        <p:spPr>
          <a:xfrm>
            <a:off x="309282" y="6111567"/>
            <a:ext cx="5311587" cy="369332"/>
          </a:xfrm>
          <a:prstGeom prst="rect">
            <a:avLst/>
          </a:prstGeom>
          <a:noFill/>
        </p:spPr>
        <p:txBody>
          <a:bodyPr wrap="square" rtlCol="0">
            <a:spAutoFit/>
          </a:bodyPr>
          <a:lstStyle/>
          <a:p>
            <a:r>
              <a:rPr lang="en-US" i="1" dirty="0" smtClean="0">
                <a:latin typeface="Roboto Light" charset="0"/>
                <a:ea typeface="Roboto Light" charset="0"/>
                <a:cs typeface="Roboto Light" charset="0"/>
              </a:rPr>
              <a:t>Signed and agreed by all team members 1/27/17</a:t>
            </a:r>
            <a:endParaRPr lang="en-US" i="1" dirty="0">
              <a:latin typeface="Roboto Light" charset="0"/>
              <a:ea typeface="Roboto Light" charset="0"/>
              <a:cs typeface="Roboto Light" charset="0"/>
            </a:endParaRPr>
          </a:p>
        </p:txBody>
      </p:sp>
    </p:spTree>
    <p:extLst>
      <p:ext uri="{BB962C8B-B14F-4D97-AF65-F5344CB8AC3E}">
        <p14:creationId xmlns:p14="http://schemas.microsoft.com/office/powerpoint/2010/main" val="1823719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Plan</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385482425"/>
              </p:ext>
            </p:extLst>
          </p:nvPr>
        </p:nvGraphicFramePr>
        <p:xfrm>
          <a:off x="247135" y="1433383"/>
          <a:ext cx="11697730" cy="5028980"/>
        </p:xfrm>
        <a:graphic>
          <a:graphicData uri="http://schemas.openxmlformats.org/drawingml/2006/table">
            <a:tbl>
              <a:tblPr firstRow="1" bandRow="1">
                <a:tableStyleId>{5C22544A-7EE6-4342-B048-85BDC9FD1C3A}</a:tableStyleId>
              </a:tblPr>
              <a:tblGrid>
                <a:gridCol w="2668988"/>
                <a:gridCol w="2063650"/>
                <a:gridCol w="6965092"/>
              </a:tblGrid>
              <a:tr h="502898">
                <a:tc>
                  <a:txBody>
                    <a:bodyPr/>
                    <a:lstStyle/>
                    <a:p>
                      <a:r>
                        <a:rPr lang="en-US" b="0" i="0" dirty="0" smtClean="0">
                          <a:solidFill>
                            <a:schemeClr val="tx1"/>
                          </a:solidFill>
                          <a:latin typeface="Roboto Light" charset="0"/>
                          <a:ea typeface="Roboto Light" charset="0"/>
                          <a:cs typeface="Roboto Light" charset="0"/>
                        </a:rPr>
                        <a:t>Project</a:t>
                      </a:r>
                      <a:r>
                        <a:rPr lang="en-US" b="0" i="0" baseline="0" dirty="0" smtClean="0">
                          <a:solidFill>
                            <a:schemeClr val="tx1"/>
                          </a:solidFill>
                          <a:latin typeface="Roboto Light" charset="0"/>
                          <a:ea typeface="Roboto Light" charset="0"/>
                          <a:cs typeface="Roboto Light" charset="0"/>
                        </a:rPr>
                        <a:t> Selection</a:t>
                      </a:r>
                      <a:endParaRPr lang="en-US" b="0" i="0" dirty="0">
                        <a:solidFill>
                          <a:schemeClr val="tx1"/>
                        </a:solidFill>
                        <a:latin typeface="Roboto Light" charset="0"/>
                        <a:ea typeface="Roboto Light" charset="0"/>
                        <a:cs typeface="Roboto Light" charset="0"/>
                      </a:endParaRPr>
                    </a:p>
                  </a:txBody>
                  <a:tcPr anchor="ctr">
                    <a:lnL w="12700" cmpd="sng">
                      <a:noFill/>
                    </a:lnL>
                    <a:lnR w="12700" cap="flat" cmpd="sng" algn="ctr">
                      <a:solidFill>
                        <a:schemeClr val="bg1">
                          <a:lumMod val="75000"/>
                        </a:schemeClr>
                      </a:solid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1-5</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Brainstorm,</a:t>
                      </a:r>
                      <a:r>
                        <a:rPr lang="en-US" b="0" i="0" baseline="0" dirty="0" smtClean="0">
                          <a:solidFill>
                            <a:schemeClr val="tx1"/>
                          </a:solidFill>
                          <a:latin typeface="Roboto Light" charset="0"/>
                          <a:ea typeface="Roboto Light" charset="0"/>
                          <a:cs typeface="Roboto Light" charset="0"/>
                        </a:rPr>
                        <a:t> accept WARUC project</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mpd="sng">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r>
              <a:tr h="502898">
                <a:tc>
                  <a:txBody>
                    <a:bodyPr/>
                    <a:lstStyle/>
                    <a:p>
                      <a:r>
                        <a:rPr lang="en-US" b="0" i="0" dirty="0" smtClean="0">
                          <a:solidFill>
                            <a:schemeClr val="tx1"/>
                          </a:solidFill>
                          <a:latin typeface="Roboto Light" charset="0"/>
                          <a:ea typeface="Roboto Light" charset="0"/>
                          <a:cs typeface="Roboto Light" charset="0"/>
                        </a:rPr>
                        <a:t>Core Research</a:t>
                      </a:r>
                      <a:endParaRPr lang="en-US" b="0" i="0" dirty="0">
                        <a:solidFill>
                          <a:schemeClr val="tx1"/>
                        </a:solidFill>
                        <a:latin typeface="Roboto Light" charset="0"/>
                        <a:ea typeface="Roboto Light" charset="0"/>
                        <a:cs typeface="Roboto Light" charset="0"/>
                      </a:endParaRPr>
                    </a:p>
                  </a:txBody>
                  <a:tcPr anchor="ctr">
                    <a:lnL w="12700" cmpd="sng">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5-13</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Interviews, research</a:t>
                      </a:r>
                      <a:r>
                        <a:rPr lang="en-US" b="0" i="0" baseline="0" dirty="0" smtClean="0">
                          <a:solidFill>
                            <a:schemeClr val="tx1"/>
                          </a:solidFill>
                          <a:latin typeface="Roboto Light" charset="0"/>
                          <a:ea typeface="Roboto Light" charset="0"/>
                          <a:cs typeface="Roboto Light" charset="0"/>
                        </a:rPr>
                        <a:t> to determine best tracking method</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r>
              <a:tr h="502898">
                <a:tc>
                  <a:txBody>
                    <a:bodyPr/>
                    <a:lstStyle/>
                    <a:p>
                      <a:r>
                        <a:rPr lang="en-US" b="0" i="0" dirty="0" smtClean="0">
                          <a:solidFill>
                            <a:schemeClr val="tx1"/>
                          </a:solidFill>
                          <a:latin typeface="Roboto Light" charset="0"/>
                          <a:ea typeface="Roboto Light" charset="0"/>
                          <a:cs typeface="Roboto Light" charset="0"/>
                        </a:rPr>
                        <a:t>Product Definition</a:t>
                      </a:r>
                      <a:endParaRPr lang="en-US" b="0" i="0" dirty="0">
                        <a:solidFill>
                          <a:schemeClr val="tx1"/>
                        </a:solidFill>
                        <a:latin typeface="Roboto Light" charset="0"/>
                        <a:ea typeface="Roboto Light" charset="0"/>
                        <a:cs typeface="Roboto Light" charset="0"/>
                      </a:endParaRPr>
                    </a:p>
                  </a:txBody>
                  <a:tcPr anchor="ctr">
                    <a:lnL w="12700" cmpd="sng">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7-13</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Define product scope from conducted</a:t>
                      </a:r>
                      <a:r>
                        <a:rPr lang="en-US" b="0" i="0" baseline="0" dirty="0" smtClean="0">
                          <a:solidFill>
                            <a:schemeClr val="tx1"/>
                          </a:solidFill>
                          <a:latin typeface="Roboto Light" charset="0"/>
                          <a:ea typeface="Roboto Light" charset="0"/>
                          <a:cs typeface="Roboto Light" charset="0"/>
                        </a:rPr>
                        <a:t> research</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r>
              <a:tr h="502898">
                <a:tc>
                  <a:txBody>
                    <a:bodyPr/>
                    <a:lstStyle/>
                    <a:p>
                      <a:r>
                        <a:rPr lang="en-US" b="0" i="0" dirty="0" smtClean="0">
                          <a:solidFill>
                            <a:srgbClr val="016874"/>
                          </a:solidFill>
                          <a:latin typeface="Roboto" charset="0"/>
                          <a:ea typeface="Roboto" charset="0"/>
                          <a:cs typeface="Roboto" charset="0"/>
                        </a:rPr>
                        <a:t>Rapid Prototyping</a:t>
                      </a:r>
                      <a:endParaRPr lang="en-US" b="0" i="0" dirty="0">
                        <a:solidFill>
                          <a:srgbClr val="016874"/>
                        </a:solidFill>
                        <a:latin typeface="Roboto" charset="0"/>
                        <a:ea typeface="Roboto" charset="0"/>
                        <a:cs typeface="Roboto" charset="0"/>
                      </a:endParaRPr>
                    </a:p>
                  </a:txBody>
                  <a:tcPr anchor="ctr">
                    <a:lnL w="12700" cmpd="sng">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b="0" i="0" dirty="0" smtClean="0">
                          <a:solidFill>
                            <a:srgbClr val="016874"/>
                          </a:solidFill>
                          <a:latin typeface="Roboto" charset="0"/>
                          <a:ea typeface="Roboto" charset="0"/>
                          <a:cs typeface="Roboto" charset="0"/>
                        </a:rPr>
                        <a:t>7-13</a:t>
                      </a:r>
                      <a:endParaRPr lang="en-US" b="0" i="0" dirty="0">
                        <a:solidFill>
                          <a:srgbClr val="016874"/>
                        </a:solidFill>
                        <a:latin typeface="Roboto" charset="0"/>
                        <a:ea typeface="Roboto" charset="0"/>
                        <a:cs typeface="Roboto"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b="0" i="0" dirty="0" smtClean="0">
                          <a:solidFill>
                            <a:srgbClr val="016874"/>
                          </a:solidFill>
                          <a:latin typeface="Roboto" charset="0"/>
                          <a:ea typeface="Roboto" charset="0"/>
                          <a:cs typeface="Roboto" charset="0"/>
                        </a:rPr>
                        <a:t>Build and test low fidelity</a:t>
                      </a:r>
                      <a:r>
                        <a:rPr lang="en-US" b="0" i="0" baseline="0" dirty="0" smtClean="0">
                          <a:solidFill>
                            <a:srgbClr val="016874"/>
                          </a:solidFill>
                          <a:latin typeface="Roboto" charset="0"/>
                          <a:ea typeface="Roboto" charset="0"/>
                          <a:cs typeface="Roboto" charset="0"/>
                        </a:rPr>
                        <a:t> prototypes</a:t>
                      </a:r>
                      <a:endParaRPr lang="en-US" b="0" i="0" dirty="0">
                        <a:solidFill>
                          <a:srgbClr val="016874"/>
                        </a:solidFill>
                        <a:latin typeface="Roboto" charset="0"/>
                        <a:ea typeface="Roboto" charset="0"/>
                        <a:cs typeface="Roboto" charset="0"/>
                      </a:endParaRPr>
                    </a:p>
                  </a:txBody>
                  <a:tcPr anchor="ctr">
                    <a:lnL w="12700" cap="flat" cmpd="sng" algn="ctr">
                      <a:solidFill>
                        <a:schemeClr val="bg1">
                          <a:lumMod val="75000"/>
                        </a:schemeClr>
                      </a:solid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502898">
                <a:tc>
                  <a:txBody>
                    <a:bodyPr/>
                    <a:lstStyle/>
                    <a:p>
                      <a:r>
                        <a:rPr lang="en-US" b="0" i="0" dirty="0" smtClean="0">
                          <a:solidFill>
                            <a:schemeClr val="tx1"/>
                          </a:solidFill>
                          <a:latin typeface="Roboto Light" charset="0"/>
                          <a:ea typeface="Roboto Light" charset="0"/>
                          <a:cs typeface="Roboto Light" charset="0"/>
                        </a:rPr>
                        <a:t>Technical</a:t>
                      </a:r>
                      <a:r>
                        <a:rPr lang="en-US" b="0" i="0" baseline="0" dirty="0" smtClean="0">
                          <a:solidFill>
                            <a:schemeClr val="tx1"/>
                          </a:solidFill>
                          <a:latin typeface="Roboto Light" charset="0"/>
                          <a:ea typeface="Roboto Light" charset="0"/>
                          <a:cs typeface="Roboto Light" charset="0"/>
                        </a:rPr>
                        <a:t> Planning</a:t>
                      </a:r>
                      <a:endParaRPr lang="en-US" b="0" i="0" dirty="0">
                        <a:solidFill>
                          <a:schemeClr val="tx1"/>
                        </a:solidFill>
                        <a:latin typeface="Roboto Light" charset="0"/>
                        <a:ea typeface="Roboto Light" charset="0"/>
                        <a:cs typeface="Roboto Light" charset="0"/>
                      </a:endParaRPr>
                    </a:p>
                  </a:txBody>
                  <a:tcPr anchor="ctr">
                    <a:lnL w="12700" cmpd="sng">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13-15</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Technical architecture and</a:t>
                      </a:r>
                      <a:r>
                        <a:rPr lang="en-US" b="0" i="0" baseline="0" dirty="0" smtClean="0">
                          <a:solidFill>
                            <a:schemeClr val="tx1"/>
                          </a:solidFill>
                          <a:latin typeface="Roboto Light" charset="0"/>
                          <a:ea typeface="Roboto Light" charset="0"/>
                          <a:cs typeface="Roboto Light" charset="0"/>
                        </a:rPr>
                        <a:t> implementation research</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r>
              <a:tr h="502898">
                <a:tc>
                  <a:txBody>
                    <a:bodyPr/>
                    <a:lstStyle/>
                    <a:p>
                      <a:r>
                        <a:rPr lang="en-US" b="0" i="0" dirty="0" smtClean="0">
                          <a:solidFill>
                            <a:schemeClr val="tx1"/>
                          </a:solidFill>
                          <a:latin typeface="Roboto Light" charset="0"/>
                          <a:ea typeface="Roboto Light" charset="0"/>
                          <a:cs typeface="Roboto Light" charset="0"/>
                        </a:rPr>
                        <a:t>Design</a:t>
                      </a:r>
                      <a:endParaRPr lang="en-US" b="0" i="0" dirty="0">
                        <a:solidFill>
                          <a:schemeClr val="tx1"/>
                        </a:solidFill>
                        <a:latin typeface="Roboto Light" charset="0"/>
                        <a:ea typeface="Roboto Light" charset="0"/>
                        <a:cs typeface="Roboto Light" charset="0"/>
                      </a:endParaRPr>
                    </a:p>
                  </a:txBody>
                  <a:tcPr anchor="ctr">
                    <a:lnL w="12700" cmpd="sng">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13-18</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UX</a:t>
                      </a:r>
                      <a:r>
                        <a:rPr lang="en-US" b="0" i="0" baseline="0" dirty="0" smtClean="0">
                          <a:solidFill>
                            <a:schemeClr val="tx1"/>
                          </a:solidFill>
                          <a:latin typeface="Roboto Light" charset="0"/>
                          <a:ea typeface="Roboto Light" charset="0"/>
                          <a:cs typeface="Roboto Light" charset="0"/>
                        </a:rPr>
                        <a:t> / UI </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r>
              <a:tr h="502898">
                <a:tc>
                  <a:txBody>
                    <a:bodyPr/>
                    <a:lstStyle/>
                    <a:p>
                      <a:r>
                        <a:rPr lang="en-US" b="0" i="0" dirty="0" smtClean="0">
                          <a:solidFill>
                            <a:schemeClr val="tx1"/>
                          </a:solidFill>
                          <a:latin typeface="Roboto Light" charset="0"/>
                          <a:ea typeface="Roboto Light" charset="0"/>
                          <a:cs typeface="Roboto Light" charset="0"/>
                        </a:rPr>
                        <a:t>Engineering</a:t>
                      </a:r>
                      <a:endParaRPr lang="en-US" b="0" i="0" dirty="0">
                        <a:solidFill>
                          <a:schemeClr val="tx1"/>
                        </a:solidFill>
                        <a:latin typeface="Roboto Light" charset="0"/>
                        <a:ea typeface="Roboto Light" charset="0"/>
                        <a:cs typeface="Roboto Light" charset="0"/>
                      </a:endParaRPr>
                    </a:p>
                  </a:txBody>
                  <a:tcPr anchor="ctr">
                    <a:lnL w="12700" cmpd="sng">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13-19</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Let’s build</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r>
              <a:tr h="502898">
                <a:tc>
                  <a:txBody>
                    <a:bodyPr/>
                    <a:lstStyle/>
                    <a:p>
                      <a:r>
                        <a:rPr lang="en-US" b="0" i="0" dirty="0" smtClean="0">
                          <a:solidFill>
                            <a:schemeClr val="tx1"/>
                          </a:solidFill>
                          <a:latin typeface="Roboto Light" charset="0"/>
                          <a:ea typeface="Roboto Light" charset="0"/>
                          <a:cs typeface="Roboto Light" charset="0"/>
                        </a:rPr>
                        <a:t>Testing</a:t>
                      </a:r>
                      <a:endParaRPr lang="en-US" b="0" i="0" dirty="0">
                        <a:solidFill>
                          <a:schemeClr val="tx1"/>
                        </a:solidFill>
                        <a:latin typeface="Roboto Light" charset="0"/>
                        <a:ea typeface="Roboto Light" charset="0"/>
                        <a:cs typeface="Roboto Light" charset="0"/>
                      </a:endParaRPr>
                    </a:p>
                  </a:txBody>
                  <a:tcPr anchor="ctr">
                    <a:lnL w="12700" cmpd="sng">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16-19</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Bug</a:t>
                      </a:r>
                      <a:r>
                        <a:rPr lang="en-US" b="0" i="0" baseline="0" dirty="0" smtClean="0">
                          <a:solidFill>
                            <a:schemeClr val="tx1"/>
                          </a:solidFill>
                          <a:latin typeface="Roboto Light" charset="0"/>
                          <a:ea typeface="Roboto Light" charset="0"/>
                          <a:cs typeface="Roboto Light" charset="0"/>
                        </a:rPr>
                        <a:t> and user testing</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r>
              <a:tr h="502898">
                <a:tc>
                  <a:txBody>
                    <a:bodyPr/>
                    <a:lstStyle/>
                    <a:p>
                      <a:r>
                        <a:rPr lang="en-US" b="0" i="0" dirty="0" smtClean="0">
                          <a:solidFill>
                            <a:schemeClr val="tx1"/>
                          </a:solidFill>
                          <a:latin typeface="Roboto Light" charset="0"/>
                          <a:ea typeface="Roboto Light" charset="0"/>
                          <a:cs typeface="Roboto Light" charset="0"/>
                        </a:rPr>
                        <a:t>Launch</a:t>
                      </a:r>
                      <a:endParaRPr lang="en-US" b="0" i="0" dirty="0">
                        <a:solidFill>
                          <a:schemeClr val="tx1"/>
                        </a:solidFill>
                        <a:latin typeface="Roboto Light" charset="0"/>
                        <a:ea typeface="Roboto Light" charset="0"/>
                        <a:cs typeface="Roboto Light" charset="0"/>
                      </a:endParaRPr>
                    </a:p>
                  </a:txBody>
                  <a:tcPr anchor="ctr">
                    <a:lnL w="12700" cmpd="sng">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22</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Present at Capstone event</a:t>
                      </a:r>
                      <a:r>
                        <a:rPr lang="en-US" b="0" i="0" baseline="0" dirty="0" smtClean="0">
                          <a:solidFill>
                            <a:schemeClr val="tx1"/>
                          </a:solidFill>
                          <a:latin typeface="Roboto Light" charset="0"/>
                          <a:ea typeface="Roboto Light" charset="0"/>
                          <a:cs typeface="Roboto Light" charset="0"/>
                        </a:rPr>
                        <a:t> &amp; to Challenge Seattle sponsor</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r>
              <a:tr h="502898">
                <a:tc>
                  <a:txBody>
                    <a:bodyPr/>
                    <a:lstStyle/>
                    <a:p>
                      <a:r>
                        <a:rPr lang="en-US" b="0" i="0" dirty="0" smtClean="0">
                          <a:solidFill>
                            <a:schemeClr val="tx1"/>
                          </a:solidFill>
                          <a:latin typeface="Roboto Light" charset="0"/>
                          <a:ea typeface="Roboto Light" charset="0"/>
                          <a:cs typeface="Roboto Light" charset="0"/>
                        </a:rPr>
                        <a:t>Support</a:t>
                      </a:r>
                      <a:endParaRPr lang="en-US" b="0" i="0" dirty="0">
                        <a:solidFill>
                          <a:schemeClr val="tx1"/>
                        </a:solidFill>
                        <a:latin typeface="Roboto Light" charset="0"/>
                        <a:ea typeface="Roboto Light" charset="0"/>
                        <a:cs typeface="Roboto Light" charset="0"/>
                      </a:endParaRPr>
                    </a:p>
                  </a:txBody>
                  <a:tcPr anchor="ctr">
                    <a:lnL w="12700" cmpd="sng">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22</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Continuous support following Capstone II</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
        <p:nvSpPr>
          <p:cNvPr id="4" name="Date Placeholder 3"/>
          <p:cNvSpPr>
            <a:spLocks noGrp="1"/>
          </p:cNvSpPr>
          <p:nvPr>
            <p:ph type="dt" sz="half" idx="10"/>
          </p:nvPr>
        </p:nvSpPr>
        <p:spPr/>
        <p:txBody>
          <a:bodyPr/>
          <a:lstStyle/>
          <a:p>
            <a:fld id="{99F3C1D5-2088-184F-8047-DD60C52D95DA}" type="datetime3">
              <a:rPr lang="en-US" smtClean="0"/>
              <a:t>8 March 2017</a:t>
            </a:fld>
            <a:endParaRPr lang="en-US" dirty="0"/>
          </a:p>
        </p:txBody>
      </p:sp>
      <p:sp>
        <p:nvSpPr>
          <p:cNvPr id="5" name="Footer Placeholder 4"/>
          <p:cNvSpPr>
            <a:spLocks noGrp="1"/>
          </p:cNvSpPr>
          <p:nvPr>
            <p:ph type="ftr" sz="quarter" idx="11"/>
          </p:nvPr>
        </p:nvSpPr>
        <p:spPr/>
        <p:txBody>
          <a:bodyPr/>
          <a:lstStyle/>
          <a:p>
            <a:r>
              <a:rPr lang="en-US" dirty="0"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8</a:t>
            </a:fld>
            <a:endParaRPr lang="en-US" dirty="0"/>
          </a:p>
        </p:txBody>
      </p:sp>
      <p:sp>
        <p:nvSpPr>
          <p:cNvPr id="8" name="TextBox 7"/>
          <p:cNvSpPr txBox="1"/>
          <p:nvPr/>
        </p:nvSpPr>
        <p:spPr>
          <a:xfrm>
            <a:off x="247134" y="1073440"/>
            <a:ext cx="2706131" cy="400110"/>
          </a:xfrm>
          <a:prstGeom prst="rect">
            <a:avLst/>
          </a:prstGeom>
          <a:noFill/>
        </p:spPr>
        <p:txBody>
          <a:bodyPr wrap="square" rtlCol="0">
            <a:spAutoFit/>
          </a:bodyPr>
          <a:lstStyle/>
          <a:p>
            <a:pPr algn="ctr"/>
            <a:r>
              <a:rPr lang="en-US" sz="2000" dirty="0" smtClean="0">
                <a:solidFill>
                  <a:srgbClr val="81A936"/>
                </a:solidFill>
                <a:latin typeface="Roboto" charset="0"/>
                <a:ea typeface="Roboto" charset="0"/>
                <a:cs typeface="Roboto" charset="0"/>
              </a:rPr>
              <a:t>Item</a:t>
            </a:r>
            <a:endParaRPr lang="en-US" sz="2000" dirty="0">
              <a:solidFill>
                <a:srgbClr val="81A936"/>
              </a:solidFill>
              <a:latin typeface="Roboto" charset="0"/>
              <a:ea typeface="Roboto" charset="0"/>
              <a:cs typeface="Roboto" charset="0"/>
            </a:endParaRPr>
          </a:p>
        </p:txBody>
      </p:sp>
      <p:sp>
        <p:nvSpPr>
          <p:cNvPr id="9" name="TextBox 8"/>
          <p:cNvSpPr txBox="1"/>
          <p:nvPr/>
        </p:nvSpPr>
        <p:spPr>
          <a:xfrm>
            <a:off x="2854412" y="1073440"/>
            <a:ext cx="2100648" cy="400110"/>
          </a:xfrm>
          <a:prstGeom prst="rect">
            <a:avLst/>
          </a:prstGeom>
          <a:noFill/>
        </p:spPr>
        <p:txBody>
          <a:bodyPr wrap="square" rtlCol="0">
            <a:spAutoFit/>
          </a:bodyPr>
          <a:lstStyle/>
          <a:p>
            <a:pPr algn="ctr"/>
            <a:r>
              <a:rPr lang="en-US" sz="2000" dirty="0" smtClean="0">
                <a:solidFill>
                  <a:srgbClr val="81A936"/>
                </a:solidFill>
                <a:latin typeface="Roboto" charset="0"/>
                <a:ea typeface="Roboto" charset="0"/>
                <a:cs typeface="Roboto" charset="0"/>
              </a:rPr>
              <a:t>Weeks*</a:t>
            </a:r>
            <a:endParaRPr lang="en-US" sz="2000" dirty="0">
              <a:solidFill>
                <a:srgbClr val="81A936"/>
              </a:solidFill>
              <a:latin typeface="Roboto" charset="0"/>
              <a:ea typeface="Roboto" charset="0"/>
              <a:cs typeface="Roboto" charset="0"/>
            </a:endParaRPr>
          </a:p>
        </p:txBody>
      </p:sp>
      <p:sp>
        <p:nvSpPr>
          <p:cNvPr id="10" name="TextBox 9"/>
          <p:cNvSpPr txBox="1"/>
          <p:nvPr/>
        </p:nvSpPr>
        <p:spPr>
          <a:xfrm>
            <a:off x="4969477" y="1059450"/>
            <a:ext cx="6975387" cy="400110"/>
          </a:xfrm>
          <a:prstGeom prst="rect">
            <a:avLst/>
          </a:prstGeom>
          <a:noFill/>
        </p:spPr>
        <p:txBody>
          <a:bodyPr wrap="square" rtlCol="0">
            <a:spAutoFit/>
          </a:bodyPr>
          <a:lstStyle/>
          <a:p>
            <a:pPr algn="ctr"/>
            <a:r>
              <a:rPr lang="en-US" sz="2000" dirty="0" smtClean="0">
                <a:solidFill>
                  <a:srgbClr val="81A936"/>
                </a:solidFill>
                <a:latin typeface="Roboto" charset="0"/>
                <a:ea typeface="Roboto" charset="0"/>
                <a:cs typeface="Roboto" charset="0"/>
              </a:rPr>
              <a:t>Description</a:t>
            </a:r>
            <a:endParaRPr lang="en-US" sz="2000" dirty="0">
              <a:solidFill>
                <a:srgbClr val="81A936"/>
              </a:solidFill>
              <a:latin typeface="Roboto" charset="0"/>
              <a:ea typeface="Roboto" charset="0"/>
              <a:cs typeface="Roboto" charset="0"/>
            </a:endParaRPr>
          </a:p>
        </p:txBody>
      </p:sp>
      <p:sp>
        <p:nvSpPr>
          <p:cNvPr id="11" name="TextBox 10"/>
          <p:cNvSpPr txBox="1"/>
          <p:nvPr/>
        </p:nvSpPr>
        <p:spPr>
          <a:xfrm>
            <a:off x="9522941" y="164194"/>
            <a:ext cx="2669059" cy="400110"/>
          </a:xfrm>
          <a:prstGeom prst="rect">
            <a:avLst/>
          </a:prstGeom>
          <a:noFill/>
        </p:spPr>
        <p:txBody>
          <a:bodyPr wrap="square" rtlCol="0">
            <a:spAutoFit/>
          </a:bodyPr>
          <a:lstStyle/>
          <a:p>
            <a:r>
              <a:rPr lang="en-US" sz="2000" dirty="0" smtClean="0">
                <a:latin typeface="Roboto" charset="0"/>
                <a:ea typeface="Roboto" charset="0"/>
                <a:cs typeface="Roboto" charset="0"/>
              </a:rPr>
              <a:t>*22 week assumption</a:t>
            </a:r>
            <a:endParaRPr lang="en-US" sz="2000" dirty="0">
              <a:latin typeface="Roboto" charset="0"/>
              <a:ea typeface="Roboto" charset="0"/>
              <a:cs typeface="Roboto" charset="0"/>
            </a:endParaRPr>
          </a:p>
        </p:txBody>
      </p:sp>
      <p:cxnSp>
        <p:nvCxnSpPr>
          <p:cNvPr id="13" name="Straight Arrow Connector 12"/>
          <p:cNvCxnSpPr/>
          <p:nvPr/>
        </p:nvCxnSpPr>
        <p:spPr>
          <a:xfrm flipH="1">
            <a:off x="10226843" y="3188368"/>
            <a:ext cx="1612231" cy="0"/>
          </a:xfrm>
          <a:prstGeom prst="straightConnector1">
            <a:avLst/>
          </a:prstGeom>
          <a:ln w="76200">
            <a:solidFill>
              <a:srgbClr val="81A93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7408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a:stCxn id="20" idx="1"/>
          </p:cNvCxnSpPr>
          <p:nvPr/>
        </p:nvCxnSpPr>
        <p:spPr>
          <a:xfrm>
            <a:off x="6534663" y="1729261"/>
            <a:ext cx="0" cy="3744781"/>
          </a:xfrm>
          <a:prstGeom prst="line">
            <a:avLst/>
          </a:prstGeom>
          <a:ln w="38100">
            <a:solidFill>
              <a:srgbClr val="016874"/>
            </a:solidFill>
            <a:prstDash val="soli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pPr>
              <a:tabLst>
                <a:tab pos="1819275" algn="l"/>
              </a:tabLst>
            </a:pPr>
            <a:r>
              <a:rPr lang="en-US" dirty="0" smtClean="0"/>
              <a:t>Project Timeline (cont.)</a:t>
            </a:r>
            <a:endParaRPr lang="en-US" dirty="0"/>
          </a:p>
        </p:txBody>
      </p:sp>
      <p:sp>
        <p:nvSpPr>
          <p:cNvPr id="4" name="Date Placeholder 3"/>
          <p:cNvSpPr>
            <a:spLocks noGrp="1"/>
          </p:cNvSpPr>
          <p:nvPr>
            <p:ph type="dt" sz="half" idx="10"/>
          </p:nvPr>
        </p:nvSpPr>
        <p:spPr/>
        <p:txBody>
          <a:bodyPr/>
          <a:lstStyle/>
          <a:p>
            <a:fld id="{FE13320E-7532-2E4C-B1CF-8DF385AB9602}" type="datetime3">
              <a:rPr lang="en-US" smtClean="0"/>
              <a:t>8 March 2017</a:t>
            </a:fld>
            <a:endParaRPr lang="en-US" dirty="0"/>
          </a:p>
        </p:txBody>
      </p:sp>
      <p:sp>
        <p:nvSpPr>
          <p:cNvPr id="5" name="Footer Placeholder 4"/>
          <p:cNvSpPr>
            <a:spLocks noGrp="1"/>
          </p:cNvSpPr>
          <p:nvPr>
            <p:ph type="ftr" sz="quarter" idx="11"/>
          </p:nvPr>
        </p:nvSpPr>
        <p:spPr/>
        <p:txBody>
          <a:bodyPr/>
          <a:lstStyle/>
          <a:p>
            <a:r>
              <a:rPr lang="en-US" dirty="0"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9</a:t>
            </a:fld>
            <a:endParaRPr lang="en-US" dirty="0"/>
          </a:p>
        </p:txBody>
      </p:sp>
      <p:graphicFrame>
        <p:nvGraphicFramePr>
          <p:cNvPr id="7" name="Table 6"/>
          <p:cNvGraphicFramePr>
            <a:graphicFrameLocks noGrp="1"/>
          </p:cNvGraphicFramePr>
          <p:nvPr>
            <p:extLst/>
          </p:nvPr>
        </p:nvGraphicFramePr>
        <p:xfrm>
          <a:off x="479854" y="1816442"/>
          <a:ext cx="2372495" cy="3657600"/>
        </p:xfrm>
        <a:graphic>
          <a:graphicData uri="http://schemas.openxmlformats.org/drawingml/2006/table">
            <a:tbl>
              <a:tblPr firstRow="1" bandRow="1">
                <a:tableStyleId>{5C22544A-7EE6-4342-B048-85BDC9FD1C3A}</a:tableStyleId>
              </a:tblPr>
              <a:tblGrid>
                <a:gridCol w="2372495"/>
              </a:tblGrid>
              <a:tr h="345989">
                <a:tc>
                  <a:txBody>
                    <a:bodyPr/>
                    <a:lstStyle/>
                    <a:p>
                      <a:pPr algn="r"/>
                      <a:r>
                        <a:rPr lang="en-US" b="0" i="0" dirty="0" smtClean="0">
                          <a:solidFill>
                            <a:schemeClr val="tx1"/>
                          </a:solidFill>
                          <a:latin typeface="Roboto Light" charset="0"/>
                          <a:ea typeface="Roboto Light" charset="0"/>
                          <a:cs typeface="Roboto Light" charset="0"/>
                        </a:rPr>
                        <a:t>Project Selection</a:t>
                      </a:r>
                      <a:endParaRPr lang="en-US" b="0" i="0" dirty="0">
                        <a:solidFill>
                          <a:schemeClr val="tx1"/>
                        </a:solidFill>
                        <a:latin typeface="Roboto Light" charset="0"/>
                        <a:ea typeface="Roboto Light" charset="0"/>
                        <a:cs typeface="Roboto Light" charset="0"/>
                      </a:endParaRPr>
                    </a:p>
                  </a:txBody>
                  <a:tcPr anchor="b">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45989">
                <a:tc>
                  <a:txBody>
                    <a:bodyPr/>
                    <a:lstStyle/>
                    <a:p>
                      <a:pPr algn="r"/>
                      <a:r>
                        <a:rPr lang="en-US" b="0" i="0" dirty="0" smtClean="0">
                          <a:solidFill>
                            <a:schemeClr val="tx1"/>
                          </a:solidFill>
                          <a:latin typeface="Roboto Light" charset="0"/>
                          <a:ea typeface="Roboto Light" charset="0"/>
                          <a:cs typeface="Roboto Light" charset="0"/>
                        </a:rPr>
                        <a:t>Core Research</a:t>
                      </a:r>
                      <a:endParaRPr lang="en-US" b="0" i="0" dirty="0">
                        <a:solidFill>
                          <a:schemeClr val="tx1"/>
                        </a:solidFill>
                        <a:latin typeface="Roboto Light" charset="0"/>
                        <a:ea typeface="Roboto Light" charset="0"/>
                        <a:cs typeface="Roboto Light" charset="0"/>
                      </a:endParaRPr>
                    </a:p>
                  </a:txBody>
                  <a:tcPr anchor="b">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45989">
                <a:tc>
                  <a:txBody>
                    <a:bodyPr/>
                    <a:lstStyle/>
                    <a:p>
                      <a:pPr algn="r"/>
                      <a:r>
                        <a:rPr lang="en-US" b="0" i="0" dirty="0" smtClean="0">
                          <a:solidFill>
                            <a:schemeClr val="tx1"/>
                          </a:solidFill>
                          <a:latin typeface="Roboto Light" charset="0"/>
                          <a:ea typeface="Roboto Light" charset="0"/>
                          <a:cs typeface="Roboto Light" charset="0"/>
                        </a:rPr>
                        <a:t>Product Definition</a:t>
                      </a:r>
                      <a:endParaRPr lang="en-US" b="0" i="0" dirty="0">
                        <a:solidFill>
                          <a:schemeClr val="tx1"/>
                        </a:solidFill>
                        <a:latin typeface="Roboto Light" charset="0"/>
                        <a:ea typeface="Roboto Light" charset="0"/>
                        <a:cs typeface="Roboto Light" charset="0"/>
                      </a:endParaRPr>
                    </a:p>
                  </a:txBody>
                  <a:tcPr anchor="b">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45989">
                <a:tc>
                  <a:txBody>
                    <a:bodyPr/>
                    <a:lstStyle/>
                    <a:p>
                      <a:pPr algn="r"/>
                      <a:r>
                        <a:rPr lang="en-US" b="0" i="0" dirty="0" smtClean="0">
                          <a:solidFill>
                            <a:schemeClr val="tx1"/>
                          </a:solidFill>
                          <a:latin typeface="Roboto Light" charset="0"/>
                          <a:ea typeface="Roboto Light" charset="0"/>
                          <a:cs typeface="Roboto Light" charset="0"/>
                        </a:rPr>
                        <a:t>Rapid Prototyping</a:t>
                      </a:r>
                      <a:endParaRPr lang="en-US" b="0" i="0" dirty="0">
                        <a:solidFill>
                          <a:schemeClr val="tx1"/>
                        </a:solidFill>
                        <a:latin typeface="Roboto Light" charset="0"/>
                        <a:ea typeface="Roboto Light" charset="0"/>
                        <a:cs typeface="Roboto Light" charset="0"/>
                      </a:endParaRPr>
                    </a:p>
                  </a:txBody>
                  <a:tcPr anchor="b">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45989">
                <a:tc>
                  <a:txBody>
                    <a:bodyPr/>
                    <a:lstStyle/>
                    <a:p>
                      <a:pPr algn="r"/>
                      <a:r>
                        <a:rPr lang="en-US" b="0" i="0" dirty="0" smtClean="0">
                          <a:solidFill>
                            <a:schemeClr val="tx1"/>
                          </a:solidFill>
                          <a:latin typeface="Roboto Light" charset="0"/>
                          <a:ea typeface="Roboto Light" charset="0"/>
                          <a:cs typeface="Roboto Light" charset="0"/>
                        </a:rPr>
                        <a:t>Technical</a:t>
                      </a:r>
                      <a:r>
                        <a:rPr lang="en-US" b="0" i="0" baseline="0" dirty="0" smtClean="0">
                          <a:solidFill>
                            <a:schemeClr val="tx1"/>
                          </a:solidFill>
                          <a:latin typeface="Roboto Light" charset="0"/>
                          <a:ea typeface="Roboto Light" charset="0"/>
                          <a:cs typeface="Roboto Light" charset="0"/>
                        </a:rPr>
                        <a:t> Planning</a:t>
                      </a:r>
                      <a:endParaRPr lang="en-US" b="0" i="0" dirty="0">
                        <a:solidFill>
                          <a:schemeClr val="tx1"/>
                        </a:solidFill>
                        <a:latin typeface="Roboto Light" charset="0"/>
                        <a:ea typeface="Roboto Light" charset="0"/>
                        <a:cs typeface="Roboto Light" charset="0"/>
                      </a:endParaRPr>
                    </a:p>
                  </a:txBody>
                  <a:tcPr anchor="b">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45989">
                <a:tc>
                  <a:txBody>
                    <a:bodyPr/>
                    <a:lstStyle/>
                    <a:p>
                      <a:pPr algn="r"/>
                      <a:r>
                        <a:rPr lang="en-US" b="0" i="0" dirty="0" smtClean="0">
                          <a:solidFill>
                            <a:schemeClr val="tx1"/>
                          </a:solidFill>
                          <a:latin typeface="Roboto Light" charset="0"/>
                          <a:ea typeface="Roboto Light" charset="0"/>
                          <a:cs typeface="Roboto Light" charset="0"/>
                        </a:rPr>
                        <a:t>Design</a:t>
                      </a:r>
                      <a:endParaRPr lang="en-US" b="0" i="0" dirty="0">
                        <a:solidFill>
                          <a:schemeClr val="tx1"/>
                        </a:solidFill>
                        <a:latin typeface="Roboto Light" charset="0"/>
                        <a:ea typeface="Roboto Light" charset="0"/>
                        <a:cs typeface="Roboto Light" charset="0"/>
                      </a:endParaRPr>
                    </a:p>
                  </a:txBody>
                  <a:tcPr anchor="b">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45989">
                <a:tc>
                  <a:txBody>
                    <a:bodyPr/>
                    <a:lstStyle/>
                    <a:p>
                      <a:pPr algn="r"/>
                      <a:r>
                        <a:rPr lang="en-US" b="0" i="0" dirty="0" smtClean="0">
                          <a:solidFill>
                            <a:schemeClr val="tx1"/>
                          </a:solidFill>
                          <a:latin typeface="Roboto Light" charset="0"/>
                          <a:ea typeface="Roboto Light" charset="0"/>
                          <a:cs typeface="Roboto Light" charset="0"/>
                        </a:rPr>
                        <a:t>Engineering</a:t>
                      </a:r>
                      <a:endParaRPr lang="en-US" b="0" i="0" dirty="0">
                        <a:solidFill>
                          <a:schemeClr val="tx1"/>
                        </a:solidFill>
                        <a:latin typeface="Roboto Light" charset="0"/>
                        <a:ea typeface="Roboto Light" charset="0"/>
                        <a:cs typeface="Roboto Light" charset="0"/>
                      </a:endParaRPr>
                    </a:p>
                  </a:txBody>
                  <a:tcPr anchor="b">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45989">
                <a:tc>
                  <a:txBody>
                    <a:bodyPr/>
                    <a:lstStyle/>
                    <a:p>
                      <a:pPr algn="r"/>
                      <a:r>
                        <a:rPr lang="en-US" b="0" i="0" dirty="0" smtClean="0">
                          <a:solidFill>
                            <a:schemeClr val="tx1"/>
                          </a:solidFill>
                          <a:latin typeface="Roboto Light" charset="0"/>
                          <a:ea typeface="Roboto Light" charset="0"/>
                          <a:cs typeface="Roboto Light" charset="0"/>
                        </a:rPr>
                        <a:t>Testing</a:t>
                      </a:r>
                      <a:endParaRPr lang="en-US" b="0" i="0" dirty="0">
                        <a:solidFill>
                          <a:schemeClr val="tx1"/>
                        </a:solidFill>
                        <a:latin typeface="Roboto Light" charset="0"/>
                        <a:ea typeface="Roboto Light" charset="0"/>
                        <a:cs typeface="Roboto Light" charset="0"/>
                      </a:endParaRPr>
                    </a:p>
                  </a:txBody>
                  <a:tcPr anchor="b">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45989">
                <a:tc>
                  <a:txBody>
                    <a:bodyPr/>
                    <a:lstStyle/>
                    <a:p>
                      <a:pPr algn="r"/>
                      <a:r>
                        <a:rPr lang="en-US" b="0" i="0" dirty="0" smtClean="0">
                          <a:solidFill>
                            <a:schemeClr val="tx1"/>
                          </a:solidFill>
                          <a:latin typeface="Roboto Light" charset="0"/>
                          <a:ea typeface="Roboto Light" charset="0"/>
                          <a:cs typeface="Roboto Light" charset="0"/>
                        </a:rPr>
                        <a:t>Launch</a:t>
                      </a:r>
                      <a:endParaRPr lang="en-US" b="0" i="0" dirty="0">
                        <a:solidFill>
                          <a:schemeClr val="tx1"/>
                        </a:solidFill>
                        <a:latin typeface="Roboto Light" charset="0"/>
                        <a:ea typeface="Roboto Light" charset="0"/>
                        <a:cs typeface="Roboto Light" charset="0"/>
                      </a:endParaRPr>
                    </a:p>
                  </a:txBody>
                  <a:tcPr anchor="b">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45989">
                <a:tc>
                  <a:txBody>
                    <a:bodyPr/>
                    <a:lstStyle/>
                    <a:p>
                      <a:pPr algn="r"/>
                      <a:r>
                        <a:rPr lang="en-US" b="0" i="0" dirty="0" smtClean="0">
                          <a:solidFill>
                            <a:schemeClr val="tx1"/>
                          </a:solidFill>
                          <a:latin typeface="Roboto Light" charset="0"/>
                          <a:ea typeface="Roboto Light" charset="0"/>
                          <a:cs typeface="Roboto Light" charset="0"/>
                        </a:rPr>
                        <a:t>Support</a:t>
                      </a:r>
                      <a:endParaRPr lang="en-US" b="0" i="0" dirty="0">
                        <a:solidFill>
                          <a:schemeClr val="tx1"/>
                        </a:solidFill>
                        <a:latin typeface="Roboto Light" charset="0"/>
                        <a:ea typeface="Roboto Light" charset="0"/>
                        <a:cs typeface="Roboto Light" charset="0"/>
                      </a:endParaRPr>
                    </a:p>
                  </a:txBody>
                  <a:tcPr anchor="b">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
        <p:nvSpPr>
          <p:cNvPr id="8" name="Rectangle 7"/>
          <p:cNvSpPr/>
          <p:nvPr/>
        </p:nvSpPr>
        <p:spPr>
          <a:xfrm>
            <a:off x="2879124" y="1901570"/>
            <a:ext cx="1634180" cy="256032"/>
          </a:xfrm>
          <a:prstGeom prst="rect">
            <a:avLst/>
          </a:prstGeom>
          <a:solidFill>
            <a:srgbClr val="80A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3756460" y="2235202"/>
            <a:ext cx="4114800" cy="254760"/>
          </a:xfrm>
          <a:prstGeom prst="rect">
            <a:avLst/>
          </a:prstGeom>
          <a:solidFill>
            <a:srgbClr val="80A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5048764" y="2595068"/>
            <a:ext cx="2834640" cy="259493"/>
          </a:xfrm>
          <a:prstGeom prst="rect">
            <a:avLst/>
          </a:prstGeom>
          <a:solidFill>
            <a:srgbClr val="80A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5048764" y="2959667"/>
            <a:ext cx="2834640" cy="259493"/>
          </a:xfrm>
          <a:prstGeom prst="rect">
            <a:avLst/>
          </a:prstGeom>
          <a:solidFill>
            <a:srgbClr val="80A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7871260" y="3324266"/>
            <a:ext cx="822960" cy="259493"/>
          </a:xfrm>
          <a:prstGeom prst="rect">
            <a:avLst/>
          </a:prstGeom>
          <a:solidFill>
            <a:srgbClr val="80A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7871260" y="3688865"/>
            <a:ext cx="1920240" cy="259493"/>
          </a:xfrm>
          <a:prstGeom prst="rect">
            <a:avLst/>
          </a:prstGeom>
          <a:solidFill>
            <a:srgbClr val="80A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7871260" y="4053464"/>
            <a:ext cx="2560320" cy="256032"/>
          </a:xfrm>
          <a:prstGeom prst="rect">
            <a:avLst/>
          </a:prstGeom>
          <a:solidFill>
            <a:srgbClr val="80A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8877100" y="4418063"/>
            <a:ext cx="1554480" cy="259493"/>
          </a:xfrm>
          <a:prstGeom prst="rect">
            <a:avLst/>
          </a:prstGeom>
          <a:solidFill>
            <a:srgbClr val="80A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10634226" y="4782662"/>
            <a:ext cx="274320" cy="259493"/>
          </a:xfrm>
          <a:prstGeom prst="rect">
            <a:avLst/>
          </a:prstGeom>
          <a:solidFill>
            <a:srgbClr val="80A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10634226" y="5147257"/>
            <a:ext cx="274320" cy="259493"/>
          </a:xfrm>
          <a:prstGeom prst="rect">
            <a:avLst/>
          </a:prstGeom>
          <a:solidFill>
            <a:srgbClr val="80A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2792625" y="1544595"/>
            <a:ext cx="746555" cy="369332"/>
          </a:xfrm>
          <a:prstGeom prst="rect">
            <a:avLst/>
          </a:prstGeom>
          <a:noFill/>
        </p:spPr>
        <p:txBody>
          <a:bodyPr wrap="square" rtlCol="0">
            <a:spAutoFit/>
          </a:bodyPr>
          <a:lstStyle/>
          <a:p>
            <a:r>
              <a:rPr lang="en-US" dirty="0" smtClean="0">
                <a:solidFill>
                  <a:srgbClr val="111111"/>
                </a:solidFill>
                <a:latin typeface="Roboto Light" charset="0"/>
                <a:ea typeface="Roboto Light" charset="0"/>
                <a:cs typeface="Roboto Light" charset="0"/>
              </a:rPr>
              <a:t>W1</a:t>
            </a:r>
            <a:endParaRPr lang="en-US" dirty="0">
              <a:solidFill>
                <a:srgbClr val="111111"/>
              </a:solidFill>
              <a:latin typeface="Roboto Light" charset="0"/>
              <a:ea typeface="Roboto Light" charset="0"/>
              <a:cs typeface="Roboto Light" charset="0"/>
            </a:endParaRPr>
          </a:p>
        </p:txBody>
      </p:sp>
      <p:sp>
        <p:nvSpPr>
          <p:cNvPr id="19" name="TextBox 18"/>
          <p:cNvSpPr txBox="1"/>
          <p:nvPr/>
        </p:nvSpPr>
        <p:spPr>
          <a:xfrm>
            <a:off x="10453816" y="1544595"/>
            <a:ext cx="659028" cy="369332"/>
          </a:xfrm>
          <a:prstGeom prst="rect">
            <a:avLst/>
          </a:prstGeom>
          <a:noFill/>
        </p:spPr>
        <p:txBody>
          <a:bodyPr wrap="square" rtlCol="0">
            <a:spAutoFit/>
          </a:bodyPr>
          <a:lstStyle/>
          <a:p>
            <a:pPr algn="r"/>
            <a:r>
              <a:rPr lang="en-US" dirty="0" smtClean="0">
                <a:solidFill>
                  <a:srgbClr val="111111"/>
                </a:solidFill>
                <a:latin typeface="Roboto Light" charset="0"/>
                <a:ea typeface="Roboto Light" charset="0"/>
                <a:cs typeface="Roboto Light" charset="0"/>
              </a:rPr>
              <a:t>W22</a:t>
            </a:r>
            <a:endParaRPr lang="en-US" dirty="0">
              <a:solidFill>
                <a:srgbClr val="111111"/>
              </a:solidFill>
              <a:latin typeface="Roboto Light" charset="0"/>
              <a:ea typeface="Roboto Light" charset="0"/>
              <a:cs typeface="Roboto Light" charset="0"/>
            </a:endParaRPr>
          </a:p>
        </p:txBody>
      </p:sp>
      <p:sp>
        <p:nvSpPr>
          <p:cNvPr id="20" name="TextBox 19"/>
          <p:cNvSpPr txBox="1"/>
          <p:nvPr/>
        </p:nvSpPr>
        <p:spPr>
          <a:xfrm>
            <a:off x="6534663" y="1544595"/>
            <a:ext cx="766121" cy="369332"/>
          </a:xfrm>
          <a:prstGeom prst="rect">
            <a:avLst/>
          </a:prstGeom>
          <a:noFill/>
        </p:spPr>
        <p:txBody>
          <a:bodyPr wrap="square" rtlCol="0">
            <a:spAutoFit/>
          </a:bodyPr>
          <a:lstStyle/>
          <a:p>
            <a:pPr algn="ctr"/>
            <a:r>
              <a:rPr lang="en-US" dirty="0" smtClean="0">
                <a:solidFill>
                  <a:srgbClr val="111111"/>
                </a:solidFill>
                <a:latin typeface="Roboto Light" charset="0"/>
                <a:ea typeface="Roboto Light" charset="0"/>
                <a:cs typeface="Roboto Light" charset="0"/>
              </a:rPr>
              <a:t>W11</a:t>
            </a:r>
            <a:endParaRPr lang="en-US" dirty="0">
              <a:solidFill>
                <a:srgbClr val="111111"/>
              </a:solidFill>
              <a:latin typeface="Roboto Light" charset="0"/>
              <a:ea typeface="Roboto Light" charset="0"/>
              <a:cs typeface="Roboto Light" charset="0"/>
            </a:endParaRPr>
          </a:p>
        </p:txBody>
      </p:sp>
      <p:sp>
        <p:nvSpPr>
          <p:cNvPr id="21" name="TextBox 20"/>
          <p:cNvSpPr txBox="1"/>
          <p:nvPr/>
        </p:nvSpPr>
        <p:spPr>
          <a:xfrm>
            <a:off x="8556024" y="1544595"/>
            <a:ext cx="723900" cy="369332"/>
          </a:xfrm>
          <a:prstGeom prst="rect">
            <a:avLst/>
          </a:prstGeom>
          <a:noFill/>
        </p:spPr>
        <p:txBody>
          <a:bodyPr wrap="square" rtlCol="0">
            <a:spAutoFit/>
          </a:bodyPr>
          <a:lstStyle/>
          <a:p>
            <a:pPr algn="ctr"/>
            <a:r>
              <a:rPr lang="en-US" dirty="0" smtClean="0">
                <a:solidFill>
                  <a:srgbClr val="111111"/>
                </a:solidFill>
                <a:latin typeface="Roboto Light" charset="0"/>
                <a:ea typeface="Roboto Light" charset="0"/>
                <a:cs typeface="Roboto Light" charset="0"/>
              </a:rPr>
              <a:t>W16</a:t>
            </a:r>
            <a:endParaRPr lang="en-US" dirty="0">
              <a:solidFill>
                <a:srgbClr val="111111"/>
              </a:solidFill>
              <a:latin typeface="Roboto Light" charset="0"/>
              <a:ea typeface="Roboto Light" charset="0"/>
              <a:cs typeface="Roboto Light" charset="0"/>
            </a:endParaRPr>
          </a:p>
        </p:txBody>
      </p:sp>
      <p:sp>
        <p:nvSpPr>
          <p:cNvPr id="22" name="TextBox 21"/>
          <p:cNvSpPr txBox="1"/>
          <p:nvPr/>
        </p:nvSpPr>
        <p:spPr>
          <a:xfrm>
            <a:off x="4513304" y="1544595"/>
            <a:ext cx="535460" cy="369332"/>
          </a:xfrm>
          <a:prstGeom prst="rect">
            <a:avLst/>
          </a:prstGeom>
          <a:noFill/>
        </p:spPr>
        <p:txBody>
          <a:bodyPr wrap="square" rtlCol="0">
            <a:spAutoFit/>
          </a:bodyPr>
          <a:lstStyle/>
          <a:p>
            <a:pPr algn="ctr"/>
            <a:r>
              <a:rPr lang="en-US" dirty="0" smtClean="0">
                <a:solidFill>
                  <a:srgbClr val="111111"/>
                </a:solidFill>
                <a:latin typeface="Roboto Light" charset="0"/>
                <a:ea typeface="Roboto Light" charset="0"/>
                <a:cs typeface="Roboto Light" charset="0"/>
              </a:rPr>
              <a:t>W6</a:t>
            </a:r>
            <a:endParaRPr lang="en-US" dirty="0">
              <a:solidFill>
                <a:srgbClr val="111111"/>
              </a:solidFill>
              <a:latin typeface="Roboto Light" charset="0"/>
              <a:ea typeface="Roboto Light" charset="0"/>
              <a:cs typeface="Roboto Light" charset="0"/>
            </a:endParaRPr>
          </a:p>
        </p:txBody>
      </p:sp>
      <p:sp>
        <p:nvSpPr>
          <p:cNvPr id="24" name="TextBox 23"/>
          <p:cNvSpPr txBox="1"/>
          <p:nvPr/>
        </p:nvSpPr>
        <p:spPr>
          <a:xfrm>
            <a:off x="6131605" y="5598872"/>
            <a:ext cx="806115" cy="369332"/>
          </a:xfrm>
          <a:prstGeom prst="rect">
            <a:avLst/>
          </a:prstGeom>
          <a:noFill/>
        </p:spPr>
        <p:txBody>
          <a:bodyPr wrap="square" rtlCol="0">
            <a:spAutoFit/>
          </a:bodyPr>
          <a:lstStyle/>
          <a:p>
            <a:r>
              <a:rPr lang="en-US" dirty="0" smtClean="0">
                <a:latin typeface="Roboto Light" charset="0"/>
                <a:ea typeface="Roboto Light" charset="0"/>
                <a:cs typeface="Roboto Light" charset="0"/>
              </a:rPr>
              <a:t>Today</a:t>
            </a:r>
            <a:endParaRPr lang="en-US" dirty="0">
              <a:latin typeface="Roboto Light" charset="0"/>
              <a:ea typeface="Roboto Light" charset="0"/>
              <a:cs typeface="Roboto Light" charset="0"/>
            </a:endParaRPr>
          </a:p>
        </p:txBody>
      </p:sp>
      <p:sp>
        <p:nvSpPr>
          <p:cNvPr id="25" name="Oval 24"/>
          <p:cNvSpPr/>
          <p:nvPr/>
        </p:nvSpPr>
        <p:spPr>
          <a:xfrm>
            <a:off x="6488942" y="1662023"/>
            <a:ext cx="91440" cy="91440"/>
          </a:xfrm>
          <a:prstGeom prst="ellipse">
            <a:avLst/>
          </a:prstGeom>
          <a:solidFill>
            <a:srgbClr val="016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504303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5981</TotalTime>
  <Words>8009</Words>
  <Application>Microsoft Macintosh PowerPoint</Application>
  <PresentationFormat>Widescreen</PresentationFormat>
  <Paragraphs>1300</Paragraphs>
  <Slides>66</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66</vt:i4>
      </vt:variant>
    </vt:vector>
  </HeadingPairs>
  <TitlesOfParts>
    <vt:vector size="72" baseType="lpstr">
      <vt:lpstr>Calibri</vt:lpstr>
      <vt:lpstr>Nokia Pure Text</vt:lpstr>
      <vt:lpstr>Roboto</vt:lpstr>
      <vt:lpstr>Roboto Light</vt:lpstr>
      <vt:lpstr>Arial</vt:lpstr>
      <vt:lpstr>Office Theme</vt:lpstr>
      <vt:lpstr>Washington Road Usage Charge Pilot</vt:lpstr>
      <vt:lpstr>Agenda</vt:lpstr>
      <vt:lpstr>I. Project Information</vt:lpstr>
      <vt:lpstr>Project Background</vt:lpstr>
      <vt:lpstr>Team Roles</vt:lpstr>
      <vt:lpstr>Project Goals</vt:lpstr>
      <vt:lpstr>Team Working Agreement</vt:lpstr>
      <vt:lpstr>Project Plan</vt:lpstr>
      <vt:lpstr>Project Timeline (cont.)</vt:lpstr>
      <vt:lpstr>II. Project Status &amp; Research Updates</vt:lpstr>
      <vt:lpstr>OBD-II port purchase </vt:lpstr>
      <vt:lpstr>Data received from OBD-II port</vt:lpstr>
      <vt:lpstr>Meetings with other departmental teams</vt:lpstr>
      <vt:lpstr>Research Update: Unknowns Answered (1 of 5)</vt:lpstr>
      <vt:lpstr>Research Update: Unknowns Answered (2 of 5)</vt:lpstr>
      <vt:lpstr>Research Update: Unknowns Answered (3 of 5)</vt:lpstr>
      <vt:lpstr>Research Update: Unknowns Answered (4 of 5)</vt:lpstr>
      <vt:lpstr>Research Update: Unknowns Answered (5 of 5)</vt:lpstr>
      <vt:lpstr>Platform Considerations</vt:lpstr>
      <vt:lpstr>Persona # 1 (of 3)</vt:lpstr>
      <vt:lpstr>Persona # 1: Storyboard</vt:lpstr>
      <vt:lpstr>Persona # 2 (of 3)</vt:lpstr>
      <vt:lpstr>Persona # 2: Storyboard (1 of 2)</vt:lpstr>
      <vt:lpstr>Persona # 2: Storyboard (2 of 2)</vt:lpstr>
      <vt:lpstr>Persona # 3 (of 3)</vt:lpstr>
      <vt:lpstr>Persona # 3: Storyboard</vt:lpstr>
      <vt:lpstr>III. Competitive Matrix</vt:lpstr>
      <vt:lpstr>Competitive Matrix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IV. Solution Selection</vt:lpstr>
      <vt:lpstr>Evaluation of options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Evaluation of Options</vt:lpstr>
      <vt:lpstr>V. Prototypes &amp; State Diagrams</vt:lpstr>
      <vt:lpstr>User Experience Overview</vt:lpstr>
      <vt:lpstr>User Experience Flow</vt:lpstr>
      <vt:lpstr>Main Screen</vt:lpstr>
      <vt:lpstr>Main Screen</vt:lpstr>
      <vt:lpstr>Navigation Menu</vt:lpstr>
      <vt:lpstr>User Profile</vt:lpstr>
      <vt:lpstr>User Profile: Adding a New Vehicle</vt:lpstr>
      <vt:lpstr>Trip History</vt:lpstr>
      <vt:lpstr>Miscellaneous Features</vt:lpstr>
      <vt:lpstr>VI. Appendix</vt:lpstr>
      <vt:lpstr>Appendix I: Mobile Phone Usage</vt:lpstr>
      <vt:lpstr>Appendix II: WIFI only on iOS OBD-II drawback</vt:lpstr>
      <vt:lpstr>Appendix III: Open-source OBD-II Hardware</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Dylan Babbs</dc:creator>
  <cp:lastModifiedBy>Microsoft Office User</cp:lastModifiedBy>
  <cp:revision>416</cp:revision>
  <cp:lastPrinted>2017-02-28T20:25:38Z</cp:lastPrinted>
  <dcterms:created xsi:type="dcterms:W3CDTF">2016-05-15T16:13:08Z</dcterms:created>
  <dcterms:modified xsi:type="dcterms:W3CDTF">2017-03-08T09:05:14Z</dcterms:modified>
</cp:coreProperties>
</file>